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2"/>
  </p:notesMasterIdLst>
  <p:sldIdLst>
    <p:sldId id="288" r:id="rId3"/>
    <p:sldId id="258" r:id="rId4"/>
    <p:sldId id="259" r:id="rId5"/>
    <p:sldId id="263" r:id="rId6"/>
    <p:sldId id="289" r:id="rId7"/>
    <p:sldId id="290" r:id="rId8"/>
    <p:sldId id="284" r:id="rId9"/>
    <p:sldId id="267" r:id="rId10"/>
    <p:sldId id="291" r:id="rId11"/>
    <p:sldId id="306" r:id="rId12"/>
    <p:sldId id="272" r:id="rId13"/>
    <p:sldId id="273" r:id="rId14"/>
    <p:sldId id="309" r:id="rId15"/>
    <p:sldId id="271" r:id="rId16"/>
    <p:sldId id="307" r:id="rId17"/>
    <p:sldId id="308" r:id="rId18"/>
    <p:sldId id="282" r:id="rId19"/>
    <p:sldId id="292" r:id="rId20"/>
    <p:sldId id="287"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36" userDrawn="1">
          <p15:clr>
            <a:srgbClr val="A4A3A4"/>
          </p15:clr>
        </p15:guide>
        <p15:guide id="2" pos="7136" userDrawn="1">
          <p15:clr>
            <a:srgbClr val="A4A3A4"/>
          </p15:clr>
        </p15:guide>
        <p15:guide id="3" orient="horz" pos="648" userDrawn="1">
          <p15:clr>
            <a:srgbClr val="A4A3A4"/>
          </p15:clr>
        </p15:guide>
        <p15:guide id="4" orient="horz" pos="712" userDrawn="1">
          <p15:clr>
            <a:srgbClr val="A4A3A4"/>
          </p15:clr>
        </p15:guide>
        <p15:guide id="5" orient="horz" pos="3928" userDrawn="1">
          <p15:clr>
            <a:srgbClr val="A4A3A4"/>
          </p15:clr>
        </p15:guide>
        <p15:guide id="6" orient="horz"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92C1"/>
    <a:srgbClr val="0272EE"/>
    <a:srgbClr val="698FC1"/>
    <a:srgbClr val="4472C4"/>
    <a:srgbClr val="1F4E79"/>
    <a:srgbClr val="BDCEF5"/>
    <a:srgbClr val="FFFFFF"/>
    <a:srgbClr val="022FEE"/>
    <a:srgbClr val="628ACB"/>
    <a:srgbClr val="1F26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1"/>
    <p:restoredTop sz="96301" autoAdjust="0"/>
  </p:normalViewPr>
  <p:slideViewPr>
    <p:cSldViewPr showGuides="1">
      <p:cViewPr varScale="1">
        <p:scale>
          <a:sx n="72" d="100"/>
          <a:sy n="72" d="100"/>
        </p:scale>
        <p:origin x="244" y="36"/>
      </p:cViewPr>
      <p:guideLst>
        <p:guide pos="536"/>
        <p:guide pos="7136"/>
        <p:guide orient="horz" pos="648"/>
        <p:guide orient="horz" pos="712"/>
        <p:guide orient="horz" pos="3928"/>
        <p:guide orient="horz" pos="3864"/>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2E7008-D4EC-41E8-8E2C-90F278728743}" type="datetimeFigureOut">
              <a:rPr lang="zh-CN" altLang="en-US" smtClean="0"/>
              <a:t>2024/10/23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B06AE-3387-47AD-A947-0FDB4D1FB95D}" type="slidenum">
              <a:rPr lang="zh-CN" altLang="en-US" smtClean="0"/>
              <a:t>‹#›</a:t>
            </a:fld>
            <a:endParaRPr lang="zh-CN" altLang="en-US"/>
          </a:p>
        </p:txBody>
      </p:sp>
    </p:spTree>
    <p:extLst>
      <p:ext uri="{BB962C8B-B14F-4D97-AF65-F5344CB8AC3E}">
        <p14:creationId xmlns:p14="http://schemas.microsoft.com/office/powerpoint/2010/main" val="358475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31B06AE-3387-47AD-A947-0FDB4D1FB95D}" type="slidenum">
              <a:rPr lang="zh-CN" altLang="en-US" smtClean="0"/>
              <a:t>3</a:t>
            </a:fld>
            <a:endParaRPr lang="zh-CN" altLang="en-US"/>
          </a:p>
        </p:txBody>
      </p:sp>
    </p:spTree>
    <p:extLst>
      <p:ext uri="{BB962C8B-B14F-4D97-AF65-F5344CB8AC3E}">
        <p14:creationId xmlns:p14="http://schemas.microsoft.com/office/powerpoint/2010/main" val="4270329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23426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BEF55E-9913-591E-FD81-24EA47BC0C7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4411641-5CC8-4BC6-5CAE-C0E885CD5E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D8DC6D9-4DB4-C6BE-5D5B-0023F06BE3C1}"/>
              </a:ext>
            </a:extLst>
          </p:cNvPr>
          <p:cNvSpPr>
            <a:spLocks noGrp="1"/>
          </p:cNvSpPr>
          <p:nvPr>
            <p:ph type="dt" sz="half" idx="10"/>
          </p:nvPr>
        </p:nvSpPr>
        <p:spPr/>
        <p:txBody>
          <a:bodyPr/>
          <a:lstStyle/>
          <a:p>
            <a:fld id="{4D17DB25-61EC-48CB-A7E8-64B4E1C5530A}" type="datetimeFigureOut">
              <a:rPr lang="zh-CN" altLang="en-US" smtClean="0"/>
              <a:t>2024/10/23</a:t>
            </a:fld>
            <a:endParaRPr lang="zh-CN" altLang="en-US"/>
          </a:p>
        </p:txBody>
      </p:sp>
      <p:sp>
        <p:nvSpPr>
          <p:cNvPr id="5" name="页脚占位符 4">
            <a:extLst>
              <a:ext uri="{FF2B5EF4-FFF2-40B4-BE49-F238E27FC236}">
                <a16:creationId xmlns:a16="http://schemas.microsoft.com/office/drawing/2014/main" id="{D5F977A4-BE47-69D4-935C-657E2D1737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C7FD7C-27FC-0F30-C98B-4AFA4A8E35B3}"/>
              </a:ext>
            </a:extLst>
          </p:cNvPr>
          <p:cNvSpPr>
            <a:spLocks noGrp="1"/>
          </p:cNvSpPr>
          <p:nvPr>
            <p:ph type="sldNum" sz="quarter" idx="12"/>
          </p:nvPr>
        </p:nvSpPr>
        <p:spPr/>
        <p:txBody>
          <a:bodyPr/>
          <a:lstStyle/>
          <a:p>
            <a:fld id="{52B31723-6875-4F29-B4E1-E3AB4C0042E1}" type="slidenum">
              <a:rPr lang="zh-CN" altLang="en-US" smtClean="0"/>
              <a:t>‹#›</a:t>
            </a:fld>
            <a:endParaRPr lang="zh-CN" altLang="en-US"/>
          </a:p>
        </p:txBody>
      </p:sp>
    </p:spTree>
    <p:extLst>
      <p:ext uri="{BB962C8B-B14F-4D97-AF65-F5344CB8AC3E}">
        <p14:creationId xmlns:p14="http://schemas.microsoft.com/office/powerpoint/2010/main" val="738324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E1B4D0-115A-E043-01EB-C5EDC1F2309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E4C9458-92F7-9C98-5FD5-8AD2D6F53C9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A0DE5AD-C3FB-F719-13E6-7D5B10E04CD9}"/>
              </a:ext>
            </a:extLst>
          </p:cNvPr>
          <p:cNvSpPr>
            <a:spLocks noGrp="1"/>
          </p:cNvSpPr>
          <p:nvPr>
            <p:ph type="dt" sz="half" idx="10"/>
          </p:nvPr>
        </p:nvSpPr>
        <p:spPr/>
        <p:txBody>
          <a:bodyPr/>
          <a:lstStyle/>
          <a:p>
            <a:fld id="{4D17DB25-61EC-48CB-A7E8-64B4E1C5530A}" type="datetimeFigureOut">
              <a:rPr lang="zh-CN" altLang="en-US" smtClean="0"/>
              <a:t>2024/10/23</a:t>
            </a:fld>
            <a:endParaRPr lang="zh-CN" altLang="en-US"/>
          </a:p>
        </p:txBody>
      </p:sp>
      <p:sp>
        <p:nvSpPr>
          <p:cNvPr id="5" name="页脚占位符 4">
            <a:extLst>
              <a:ext uri="{FF2B5EF4-FFF2-40B4-BE49-F238E27FC236}">
                <a16:creationId xmlns:a16="http://schemas.microsoft.com/office/drawing/2014/main" id="{A729EB56-4F8A-F80D-3387-4BC683E36B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125BB92-7D1D-504B-888E-B83190CFAEC3}"/>
              </a:ext>
            </a:extLst>
          </p:cNvPr>
          <p:cNvSpPr>
            <a:spLocks noGrp="1"/>
          </p:cNvSpPr>
          <p:nvPr>
            <p:ph type="sldNum" sz="quarter" idx="12"/>
          </p:nvPr>
        </p:nvSpPr>
        <p:spPr/>
        <p:txBody>
          <a:bodyPr/>
          <a:lstStyle/>
          <a:p>
            <a:fld id="{52B31723-6875-4F29-B4E1-E3AB4C0042E1}" type="slidenum">
              <a:rPr lang="zh-CN" altLang="en-US" smtClean="0"/>
              <a:t>‹#›</a:t>
            </a:fld>
            <a:endParaRPr lang="zh-CN" altLang="en-US"/>
          </a:p>
        </p:txBody>
      </p:sp>
      <p:sp>
        <p:nvSpPr>
          <p:cNvPr id="7" name="TextBox 6"/>
          <p:cNvSpPr txBox="1"/>
          <p:nvPr userDrawn="1"/>
        </p:nvSpPr>
        <p:spPr>
          <a:xfrm>
            <a:off x="11651940" y="-2023"/>
            <a:ext cx="540060" cy="118430"/>
          </a:xfrm>
          <a:prstGeom prst="rect">
            <a:avLst/>
          </a:prstGeom>
          <a:noFill/>
        </p:spPr>
        <p:txBody>
          <a:bodyPr wrap="square" rtlCol="0">
            <a:spAutoFit/>
          </a:bodyPr>
          <a:lstStyle/>
          <a:p>
            <a:pPr>
              <a:lnSpc>
                <a:spcPct val="200000"/>
              </a:lnSpc>
            </a:pPr>
            <a:r>
              <a:rPr lang="en-US" altLang="zh-CN" sz="100" dirty="0">
                <a:latin typeface="微软雅黑" panose="020B0503020204020204" pitchFamily="34" charset="-122"/>
                <a:ea typeface="微软雅黑" panose="020B0503020204020204" pitchFamily="34" charset="-122"/>
                <a:hlinkClick r:id="rId2"/>
              </a:rPr>
              <a:t>PPT</a:t>
            </a:r>
            <a:r>
              <a:rPr lang="zh-CN" altLang="en-US" sz="100" dirty="0">
                <a:latin typeface="微软雅黑" panose="020B0503020204020204" pitchFamily="34" charset="-122"/>
                <a:ea typeface="微软雅黑" panose="020B0503020204020204" pitchFamily="34" charset="-122"/>
                <a:hlinkClick r:id="rId2"/>
              </a:rPr>
              <a:t>模板</a:t>
            </a:r>
            <a:r>
              <a:rPr lang="zh-CN" altLang="en-US" sz="100" dirty="0">
                <a:latin typeface="微软雅黑" panose="020B0503020204020204" pitchFamily="34" charset="-122"/>
                <a:ea typeface="微软雅黑" panose="020B0503020204020204" pitchFamily="34" charset="-122"/>
              </a:rPr>
              <a:t> </a:t>
            </a:r>
            <a:r>
              <a:rPr lang="en-US" altLang="zh-CN" sz="100" dirty="0">
                <a:latin typeface="微软雅黑" panose="020B0503020204020204" pitchFamily="34" charset="-122"/>
                <a:ea typeface="微软雅黑" panose="020B0503020204020204" pitchFamily="34" charset="-122"/>
              </a:rPr>
              <a:t>http://www.1ppt.com/moban/</a:t>
            </a:r>
            <a:r>
              <a:rPr lang="zh-CN" altLang="en-US" sz="100" dirty="0">
                <a:latin typeface="微软雅黑" panose="020B0503020204020204" pitchFamily="34" charset="-122"/>
                <a:ea typeface="微软雅黑" panose="020B0503020204020204" pitchFamily="34" charset="-122"/>
              </a:rPr>
              <a:t> </a:t>
            </a:r>
            <a:endParaRPr lang="en-US" altLang="zh-CN" sz="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60341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CD9188-3F17-D13B-B7B1-288CB8FF5347}"/>
              </a:ext>
            </a:extLst>
          </p:cNvPr>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3D98BA3-B404-5958-1537-95C47B059714}"/>
              </a:ext>
            </a:extLst>
          </p:cNvPr>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4659248-692A-E854-E47F-C2F5BC6E0A7C}"/>
              </a:ext>
            </a:extLst>
          </p:cNvPr>
          <p:cNvSpPr>
            <a:spLocks noGrp="1"/>
          </p:cNvSpPr>
          <p:nvPr>
            <p:ph type="dt" sz="half" idx="10"/>
          </p:nvPr>
        </p:nvSpPr>
        <p:spPr/>
        <p:txBody>
          <a:bodyPr/>
          <a:lstStyle/>
          <a:p>
            <a:fld id="{4D17DB25-61EC-48CB-A7E8-64B4E1C5530A}" type="datetimeFigureOut">
              <a:rPr lang="zh-CN" altLang="en-US" smtClean="0"/>
              <a:t>2024/10/23</a:t>
            </a:fld>
            <a:endParaRPr lang="zh-CN" altLang="en-US"/>
          </a:p>
        </p:txBody>
      </p:sp>
      <p:sp>
        <p:nvSpPr>
          <p:cNvPr id="5" name="页脚占位符 4">
            <a:extLst>
              <a:ext uri="{FF2B5EF4-FFF2-40B4-BE49-F238E27FC236}">
                <a16:creationId xmlns:a16="http://schemas.microsoft.com/office/drawing/2014/main" id="{CC906B70-85E5-05D0-B1C0-D08C9993865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98A15A-AA55-B16F-8068-32F2246BFD01}"/>
              </a:ext>
            </a:extLst>
          </p:cNvPr>
          <p:cNvSpPr>
            <a:spLocks noGrp="1"/>
          </p:cNvSpPr>
          <p:nvPr>
            <p:ph type="sldNum" sz="quarter" idx="12"/>
          </p:nvPr>
        </p:nvSpPr>
        <p:spPr/>
        <p:txBody>
          <a:bodyPr/>
          <a:lstStyle/>
          <a:p>
            <a:fld id="{52B31723-6875-4F29-B4E1-E3AB4C0042E1}" type="slidenum">
              <a:rPr lang="zh-CN" altLang="en-US" smtClean="0"/>
              <a:t>‹#›</a:t>
            </a:fld>
            <a:endParaRPr lang="zh-CN" altLang="en-US"/>
          </a:p>
        </p:txBody>
      </p:sp>
    </p:spTree>
    <p:extLst>
      <p:ext uri="{BB962C8B-B14F-4D97-AF65-F5344CB8AC3E}">
        <p14:creationId xmlns:p14="http://schemas.microsoft.com/office/powerpoint/2010/main" val="3972491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pPr/>
              <a:t>2024/10/23</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690813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pPr/>
              <a:t>2024/10/23</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062146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03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4ECB1-FFCA-3C97-4A16-8408C34ABCC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C09D5F4-84F7-DA1F-DA58-AE06E7F2D7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971987-B0DE-1606-A66C-4993570A7FF7}"/>
              </a:ext>
            </a:extLst>
          </p:cNvPr>
          <p:cNvSpPr>
            <a:spLocks noGrp="1"/>
          </p:cNvSpPr>
          <p:nvPr>
            <p:ph type="dt" sz="half" idx="10"/>
          </p:nvPr>
        </p:nvSpPr>
        <p:spPr/>
        <p:txBody>
          <a:bodyPr/>
          <a:lstStyle/>
          <a:p>
            <a:fld id="{4D17DB25-61EC-48CB-A7E8-64B4E1C5530A}" type="datetimeFigureOut">
              <a:rPr lang="zh-CN" altLang="en-US" smtClean="0"/>
              <a:t>2024/10/23</a:t>
            </a:fld>
            <a:endParaRPr lang="zh-CN" altLang="en-US"/>
          </a:p>
        </p:txBody>
      </p:sp>
      <p:sp>
        <p:nvSpPr>
          <p:cNvPr id="5" name="页脚占位符 4">
            <a:extLst>
              <a:ext uri="{FF2B5EF4-FFF2-40B4-BE49-F238E27FC236}">
                <a16:creationId xmlns:a16="http://schemas.microsoft.com/office/drawing/2014/main" id="{FC526458-2440-306F-4175-F0060B150E2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A04541-628A-6481-B1C8-79FC28E1C438}"/>
              </a:ext>
            </a:extLst>
          </p:cNvPr>
          <p:cNvSpPr>
            <a:spLocks noGrp="1"/>
          </p:cNvSpPr>
          <p:nvPr>
            <p:ph type="sldNum" sz="quarter" idx="12"/>
          </p:nvPr>
        </p:nvSpPr>
        <p:spPr/>
        <p:txBody>
          <a:bodyPr/>
          <a:lstStyle/>
          <a:p>
            <a:fld id="{52B31723-6875-4F29-B4E1-E3AB4C0042E1}" type="slidenum">
              <a:rPr lang="zh-CN" altLang="en-US" smtClean="0"/>
              <a:t>‹#›</a:t>
            </a:fld>
            <a:endParaRPr lang="zh-CN" altLang="en-US"/>
          </a:p>
        </p:txBody>
      </p:sp>
    </p:spTree>
    <p:extLst>
      <p:ext uri="{BB962C8B-B14F-4D97-AF65-F5344CB8AC3E}">
        <p14:creationId xmlns:p14="http://schemas.microsoft.com/office/powerpoint/2010/main" val="690312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E97EED-6DCB-A2DA-1306-E22B9A15C8CB}"/>
              </a:ext>
            </a:extLst>
          </p:cNvPr>
          <p:cNvSpPr>
            <a:spLocks noGrp="1"/>
          </p:cNvSpPr>
          <p:nvPr>
            <p:ph type="title"/>
          </p:nvPr>
        </p:nvSpPr>
        <p:spPr>
          <a:xfrm>
            <a:off x="831849"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A75EA94-9F2D-CA94-EFDB-69198B7B45B2}"/>
              </a:ext>
            </a:extLst>
          </p:cNvPr>
          <p:cNvSpPr>
            <a:spLocks noGrp="1"/>
          </p:cNvSpPr>
          <p:nvPr>
            <p:ph type="body" idx="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35F68F7-9FCD-0BF6-795F-2D5DE14534D2}"/>
              </a:ext>
            </a:extLst>
          </p:cNvPr>
          <p:cNvSpPr>
            <a:spLocks noGrp="1"/>
          </p:cNvSpPr>
          <p:nvPr>
            <p:ph type="dt" sz="half" idx="10"/>
          </p:nvPr>
        </p:nvSpPr>
        <p:spPr/>
        <p:txBody>
          <a:bodyPr/>
          <a:lstStyle/>
          <a:p>
            <a:fld id="{4D17DB25-61EC-48CB-A7E8-64B4E1C5530A}" type="datetimeFigureOut">
              <a:rPr lang="zh-CN" altLang="en-US" smtClean="0"/>
              <a:t>2024/10/23</a:t>
            </a:fld>
            <a:endParaRPr lang="zh-CN" altLang="en-US"/>
          </a:p>
        </p:txBody>
      </p:sp>
      <p:sp>
        <p:nvSpPr>
          <p:cNvPr id="5" name="页脚占位符 4">
            <a:extLst>
              <a:ext uri="{FF2B5EF4-FFF2-40B4-BE49-F238E27FC236}">
                <a16:creationId xmlns:a16="http://schemas.microsoft.com/office/drawing/2014/main" id="{B35D16C8-EB7B-91FB-8B8C-852F0A1ADF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C93418-3B05-52DE-09FA-9C1058B92793}"/>
              </a:ext>
            </a:extLst>
          </p:cNvPr>
          <p:cNvSpPr>
            <a:spLocks noGrp="1"/>
          </p:cNvSpPr>
          <p:nvPr>
            <p:ph type="sldNum" sz="quarter" idx="12"/>
          </p:nvPr>
        </p:nvSpPr>
        <p:spPr/>
        <p:txBody>
          <a:bodyPr/>
          <a:lstStyle/>
          <a:p>
            <a:fld id="{52B31723-6875-4F29-B4E1-E3AB4C0042E1}" type="slidenum">
              <a:rPr lang="zh-CN" altLang="en-US" smtClean="0"/>
              <a:t>‹#›</a:t>
            </a:fld>
            <a:endParaRPr lang="zh-CN" altLang="en-US"/>
          </a:p>
        </p:txBody>
      </p:sp>
    </p:spTree>
    <p:extLst>
      <p:ext uri="{BB962C8B-B14F-4D97-AF65-F5344CB8AC3E}">
        <p14:creationId xmlns:p14="http://schemas.microsoft.com/office/powerpoint/2010/main" val="3406639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6D2D64-CD4A-10FE-5586-FE16A0AC02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CEF12DC-D857-E642-B0E8-A9B8CC29E70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6F176BB-A9A9-665A-590B-E7AE902FA32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33DDC31-B174-AEF3-736F-C5A37AC49FD6}"/>
              </a:ext>
            </a:extLst>
          </p:cNvPr>
          <p:cNvSpPr>
            <a:spLocks noGrp="1"/>
          </p:cNvSpPr>
          <p:nvPr>
            <p:ph type="dt" sz="half" idx="10"/>
          </p:nvPr>
        </p:nvSpPr>
        <p:spPr/>
        <p:txBody>
          <a:bodyPr/>
          <a:lstStyle/>
          <a:p>
            <a:fld id="{4D17DB25-61EC-48CB-A7E8-64B4E1C5530A}" type="datetimeFigureOut">
              <a:rPr lang="zh-CN" altLang="en-US" smtClean="0"/>
              <a:t>2024/10/23</a:t>
            </a:fld>
            <a:endParaRPr lang="zh-CN" altLang="en-US"/>
          </a:p>
        </p:txBody>
      </p:sp>
      <p:sp>
        <p:nvSpPr>
          <p:cNvPr id="6" name="页脚占位符 5">
            <a:extLst>
              <a:ext uri="{FF2B5EF4-FFF2-40B4-BE49-F238E27FC236}">
                <a16:creationId xmlns:a16="http://schemas.microsoft.com/office/drawing/2014/main" id="{2A5300D6-4C83-5153-A771-784EC3645E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529E66D-B1B1-8F28-1898-2D8F7FC7EEBB}"/>
              </a:ext>
            </a:extLst>
          </p:cNvPr>
          <p:cNvSpPr>
            <a:spLocks noGrp="1"/>
          </p:cNvSpPr>
          <p:nvPr>
            <p:ph type="sldNum" sz="quarter" idx="12"/>
          </p:nvPr>
        </p:nvSpPr>
        <p:spPr/>
        <p:txBody>
          <a:bodyPr/>
          <a:lstStyle/>
          <a:p>
            <a:fld id="{52B31723-6875-4F29-B4E1-E3AB4C0042E1}" type="slidenum">
              <a:rPr lang="zh-CN" altLang="en-US" smtClean="0"/>
              <a:t>‹#›</a:t>
            </a:fld>
            <a:endParaRPr lang="zh-CN" altLang="en-US"/>
          </a:p>
        </p:txBody>
      </p:sp>
    </p:spTree>
    <p:extLst>
      <p:ext uri="{BB962C8B-B14F-4D97-AF65-F5344CB8AC3E}">
        <p14:creationId xmlns:p14="http://schemas.microsoft.com/office/powerpoint/2010/main" val="1062792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742CA-BC2E-1D54-5EB8-482DAF9559AC}"/>
              </a:ext>
            </a:extLst>
          </p:cNvPr>
          <p:cNvSpPr>
            <a:spLocks noGrp="1"/>
          </p:cNvSpPr>
          <p:nvPr>
            <p:ph type="title"/>
          </p:nvPr>
        </p:nvSpPr>
        <p:spPr>
          <a:xfrm>
            <a:off x="839788" y="365126"/>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4F08AD8-9FEA-B6C9-6A7C-57C6E9C9A450}"/>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6D0261F-ABEB-8494-EC49-EAA75193FAB8}"/>
              </a:ext>
            </a:extLst>
          </p:cNvPr>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D0BB732-E23E-D822-73A8-B3F06D96810B}"/>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CE7C345-6E1C-A654-391A-532967005D78}"/>
              </a:ext>
            </a:extLst>
          </p:cNvPr>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0814D50-D933-C87F-D7A7-C1D1E8F4D65C}"/>
              </a:ext>
            </a:extLst>
          </p:cNvPr>
          <p:cNvSpPr>
            <a:spLocks noGrp="1"/>
          </p:cNvSpPr>
          <p:nvPr>
            <p:ph type="dt" sz="half" idx="10"/>
          </p:nvPr>
        </p:nvSpPr>
        <p:spPr/>
        <p:txBody>
          <a:bodyPr/>
          <a:lstStyle/>
          <a:p>
            <a:fld id="{4D17DB25-61EC-48CB-A7E8-64B4E1C5530A}" type="datetimeFigureOut">
              <a:rPr lang="zh-CN" altLang="en-US" smtClean="0"/>
              <a:t>2024/10/23</a:t>
            </a:fld>
            <a:endParaRPr lang="zh-CN" altLang="en-US"/>
          </a:p>
        </p:txBody>
      </p:sp>
      <p:sp>
        <p:nvSpPr>
          <p:cNvPr id="8" name="页脚占位符 7">
            <a:extLst>
              <a:ext uri="{FF2B5EF4-FFF2-40B4-BE49-F238E27FC236}">
                <a16:creationId xmlns:a16="http://schemas.microsoft.com/office/drawing/2014/main" id="{9EEE60B2-BB47-520D-AE54-A93352F36FA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EA64A8B-A9D2-6106-50B2-F5F1D25A7F6B}"/>
              </a:ext>
            </a:extLst>
          </p:cNvPr>
          <p:cNvSpPr>
            <a:spLocks noGrp="1"/>
          </p:cNvSpPr>
          <p:nvPr>
            <p:ph type="sldNum" sz="quarter" idx="12"/>
          </p:nvPr>
        </p:nvSpPr>
        <p:spPr/>
        <p:txBody>
          <a:bodyPr/>
          <a:lstStyle/>
          <a:p>
            <a:fld id="{52B31723-6875-4F29-B4E1-E3AB4C0042E1}" type="slidenum">
              <a:rPr lang="zh-CN" altLang="en-US" smtClean="0"/>
              <a:t>‹#›</a:t>
            </a:fld>
            <a:endParaRPr lang="zh-CN" altLang="en-US"/>
          </a:p>
        </p:txBody>
      </p:sp>
    </p:spTree>
    <p:extLst>
      <p:ext uri="{BB962C8B-B14F-4D97-AF65-F5344CB8AC3E}">
        <p14:creationId xmlns:p14="http://schemas.microsoft.com/office/powerpoint/2010/main" val="2422881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8C1AB8-8442-2E3F-0649-E5B00DEB038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5CAA6FF-514C-7A9F-F283-C9256AB327BA}"/>
              </a:ext>
            </a:extLst>
          </p:cNvPr>
          <p:cNvSpPr>
            <a:spLocks noGrp="1"/>
          </p:cNvSpPr>
          <p:nvPr>
            <p:ph type="dt" sz="half" idx="10"/>
          </p:nvPr>
        </p:nvSpPr>
        <p:spPr/>
        <p:txBody>
          <a:bodyPr/>
          <a:lstStyle/>
          <a:p>
            <a:fld id="{4D17DB25-61EC-48CB-A7E8-64B4E1C5530A}" type="datetimeFigureOut">
              <a:rPr lang="zh-CN" altLang="en-US" smtClean="0"/>
              <a:t>2024/10/23</a:t>
            </a:fld>
            <a:endParaRPr lang="zh-CN" altLang="en-US"/>
          </a:p>
        </p:txBody>
      </p:sp>
      <p:sp>
        <p:nvSpPr>
          <p:cNvPr id="4" name="页脚占位符 3">
            <a:extLst>
              <a:ext uri="{FF2B5EF4-FFF2-40B4-BE49-F238E27FC236}">
                <a16:creationId xmlns:a16="http://schemas.microsoft.com/office/drawing/2014/main" id="{DC7AB59C-F604-3A60-950B-C78E88D5064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7684F0D-DE05-F656-B3F3-F269F3DEAE0C}"/>
              </a:ext>
            </a:extLst>
          </p:cNvPr>
          <p:cNvSpPr>
            <a:spLocks noGrp="1"/>
          </p:cNvSpPr>
          <p:nvPr>
            <p:ph type="sldNum" sz="quarter" idx="12"/>
          </p:nvPr>
        </p:nvSpPr>
        <p:spPr/>
        <p:txBody>
          <a:bodyPr/>
          <a:lstStyle/>
          <a:p>
            <a:fld id="{52B31723-6875-4F29-B4E1-E3AB4C0042E1}" type="slidenum">
              <a:rPr lang="zh-CN" altLang="en-US" smtClean="0"/>
              <a:t>‹#›</a:t>
            </a:fld>
            <a:endParaRPr lang="zh-CN" altLang="en-US"/>
          </a:p>
        </p:txBody>
      </p:sp>
    </p:spTree>
    <p:extLst>
      <p:ext uri="{BB962C8B-B14F-4D97-AF65-F5344CB8AC3E}">
        <p14:creationId xmlns:p14="http://schemas.microsoft.com/office/powerpoint/2010/main" val="2741322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D9C2923-A48E-DD3E-7A85-4D4080A1944A}"/>
              </a:ext>
            </a:extLst>
          </p:cNvPr>
          <p:cNvSpPr>
            <a:spLocks noGrp="1"/>
          </p:cNvSpPr>
          <p:nvPr>
            <p:ph type="dt" sz="half" idx="10"/>
          </p:nvPr>
        </p:nvSpPr>
        <p:spPr/>
        <p:txBody>
          <a:bodyPr/>
          <a:lstStyle/>
          <a:p>
            <a:fld id="{4D17DB25-61EC-48CB-A7E8-64B4E1C5530A}" type="datetimeFigureOut">
              <a:rPr lang="zh-CN" altLang="en-US" smtClean="0"/>
              <a:t>2024/10/23</a:t>
            </a:fld>
            <a:endParaRPr lang="zh-CN" altLang="en-US"/>
          </a:p>
        </p:txBody>
      </p:sp>
      <p:sp>
        <p:nvSpPr>
          <p:cNvPr id="3" name="页脚占位符 2">
            <a:extLst>
              <a:ext uri="{FF2B5EF4-FFF2-40B4-BE49-F238E27FC236}">
                <a16:creationId xmlns:a16="http://schemas.microsoft.com/office/drawing/2014/main" id="{912A0B79-DB18-5FC4-93D8-CB3CBDFAB55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9692533-459B-327C-C9FE-11E71F6D559F}"/>
              </a:ext>
            </a:extLst>
          </p:cNvPr>
          <p:cNvSpPr>
            <a:spLocks noGrp="1"/>
          </p:cNvSpPr>
          <p:nvPr>
            <p:ph type="sldNum" sz="quarter" idx="12"/>
          </p:nvPr>
        </p:nvSpPr>
        <p:spPr/>
        <p:txBody>
          <a:bodyPr/>
          <a:lstStyle/>
          <a:p>
            <a:fld id="{52B31723-6875-4F29-B4E1-E3AB4C0042E1}" type="slidenum">
              <a:rPr lang="zh-CN" altLang="en-US" smtClean="0"/>
              <a:t>‹#›</a:t>
            </a:fld>
            <a:endParaRPr lang="zh-CN" altLang="en-US"/>
          </a:p>
        </p:txBody>
      </p:sp>
    </p:spTree>
    <p:extLst>
      <p:ext uri="{BB962C8B-B14F-4D97-AF65-F5344CB8AC3E}">
        <p14:creationId xmlns:p14="http://schemas.microsoft.com/office/powerpoint/2010/main" val="1376931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D1C7D-C63A-CCA4-6EE2-02D1E755672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CC6E095-7CB0-D421-12E2-069A3E879FEC}"/>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E8F6BEF-C369-E1F9-0F42-E12EA15F32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57013B-BD6F-68D8-193A-FD3C722EC28B}"/>
              </a:ext>
            </a:extLst>
          </p:cNvPr>
          <p:cNvSpPr>
            <a:spLocks noGrp="1"/>
          </p:cNvSpPr>
          <p:nvPr>
            <p:ph type="dt" sz="half" idx="10"/>
          </p:nvPr>
        </p:nvSpPr>
        <p:spPr/>
        <p:txBody>
          <a:bodyPr/>
          <a:lstStyle/>
          <a:p>
            <a:fld id="{4D17DB25-61EC-48CB-A7E8-64B4E1C5530A}" type="datetimeFigureOut">
              <a:rPr lang="zh-CN" altLang="en-US" smtClean="0"/>
              <a:t>2024/10/23</a:t>
            </a:fld>
            <a:endParaRPr lang="zh-CN" altLang="en-US"/>
          </a:p>
        </p:txBody>
      </p:sp>
      <p:sp>
        <p:nvSpPr>
          <p:cNvPr id="6" name="页脚占位符 5">
            <a:extLst>
              <a:ext uri="{FF2B5EF4-FFF2-40B4-BE49-F238E27FC236}">
                <a16:creationId xmlns:a16="http://schemas.microsoft.com/office/drawing/2014/main" id="{26F29044-32A7-546B-113E-6328110421E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00DB45A-0842-9699-B24A-42EE18AC03E2}"/>
              </a:ext>
            </a:extLst>
          </p:cNvPr>
          <p:cNvSpPr>
            <a:spLocks noGrp="1"/>
          </p:cNvSpPr>
          <p:nvPr>
            <p:ph type="sldNum" sz="quarter" idx="12"/>
          </p:nvPr>
        </p:nvSpPr>
        <p:spPr/>
        <p:txBody>
          <a:bodyPr/>
          <a:lstStyle/>
          <a:p>
            <a:fld id="{52B31723-6875-4F29-B4E1-E3AB4C0042E1}" type="slidenum">
              <a:rPr lang="zh-CN" altLang="en-US" smtClean="0"/>
              <a:t>‹#›</a:t>
            </a:fld>
            <a:endParaRPr lang="zh-CN" altLang="en-US"/>
          </a:p>
        </p:txBody>
      </p:sp>
    </p:spTree>
    <p:extLst>
      <p:ext uri="{BB962C8B-B14F-4D97-AF65-F5344CB8AC3E}">
        <p14:creationId xmlns:p14="http://schemas.microsoft.com/office/powerpoint/2010/main" val="2154036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E98BA-10D9-3B65-57F0-BCBA132E968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5E43F6-8933-399A-9619-5CA676BBA825}"/>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6B1B523-8F66-9B7D-022D-19A0E2332F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CDF0BE4-2BBB-AE8F-8271-328F15046659}"/>
              </a:ext>
            </a:extLst>
          </p:cNvPr>
          <p:cNvSpPr>
            <a:spLocks noGrp="1"/>
          </p:cNvSpPr>
          <p:nvPr>
            <p:ph type="dt" sz="half" idx="10"/>
          </p:nvPr>
        </p:nvSpPr>
        <p:spPr/>
        <p:txBody>
          <a:bodyPr/>
          <a:lstStyle/>
          <a:p>
            <a:fld id="{4D17DB25-61EC-48CB-A7E8-64B4E1C5530A}" type="datetimeFigureOut">
              <a:rPr lang="zh-CN" altLang="en-US" smtClean="0"/>
              <a:t>2024/10/23</a:t>
            </a:fld>
            <a:endParaRPr lang="zh-CN" altLang="en-US"/>
          </a:p>
        </p:txBody>
      </p:sp>
      <p:sp>
        <p:nvSpPr>
          <p:cNvPr id="6" name="页脚占位符 5">
            <a:extLst>
              <a:ext uri="{FF2B5EF4-FFF2-40B4-BE49-F238E27FC236}">
                <a16:creationId xmlns:a16="http://schemas.microsoft.com/office/drawing/2014/main" id="{5F318F3F-CE2E-A465-AFA8-FA0E0BE89D8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6329767-C015-EAAA-C308-F677E73E97A2}"/>
              </a:ext>
            </a:extLst>
          </p:cNvPr>
          <p:cNvSpPr>
            <a:spLocks noGrp="1"/>
          </p:cNvSpPr>
          <p:nvPr>
            <p:ph type="sldNum" sz="quarter" idx="12"/>
          </p:nvPr>
        </p:nvSpPr>
        <p:spPr/>
        <p:txBody>
          <a:bodyPr/>
          <a:lstStyle/>
          <a:p>
            <a:fld id="{52B31723-6875-4F29-B4E1-E3AB4C0042E1}" type="slidenum">
              <a:rPr lang="zh-CN" altLang="en-US" smtClean="0"/>
              <a:t>‹#›</a:t>
            </a:fld>
            <a:endParaRPr lang="zh-CN" altLang="en-US"/>
          </a:p>
        </p:txBody>
      </p:sp>
    </p:spTree>
    <p:extLst>
      <p:ext uri="{BB962C8B-B14F-4D97-AF65-F5344CB8AC3E}">
        <p14:creationId xmlns:p14="http://schemas.microsoft.com/office/powerpoint/2010/main" val="937217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1">
                <a:lumMod val="85000"/>
                <a:alpha val="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33C2CC1-D6C6-C856-6853-9AE5A6109571}"/>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A08C5DF-BDC0-5BCE-FA14-F2CDB9727B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529FE37-F680-CAE1-DBF8-8FE365DB66F2}"/>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17DB25-61EC-48CB-A7E8-64B4E1C5530A}" type="datetimeFigureOut">
              <a:rPr lang="zh-CN" altLang="en-US" smtClean="0"/>
              <a:t>2024/10/23</a:t>
            </a:fld>
            <a:endParaRPr lang="zh-CN" altLang="en-US"/>
          </a:p>
        </p:txBody>
      </p:sp>
      <p:sp>
        <p:nvSpPr>
          <p:cNvPr id="5" name="页脚占位符 4">
            <a:extLst>
              <a:ext uri="{FF2B5EF4-FFF2-40B4-BE49-F238E27FC236}">
                <a16:creationId xmlns:a16="http://schemas.microsoft.com/office/drawing/2014/main" id="{11453829-8F72-2669-E973-41AD6A13E498}"/>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856FEF6-4A88-A2B4-9875-975237330758}"/>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B31723-6875-4F29-B4E1-E3AB4C0042E1}" type="slidenum">
              <a:rPr lang="zh-CN" altLang="en-US" smtClean="0"/>
              <a:t>‹#›</a:t>
            </a:fld>
            <a:endParaRPr lang="zh-CN" altLang="en-US"/>
          </a:p>
        </p:txBody>
      </p:sp>
    </p:spTree>
    <p:extLst>
      <p:ext uri="{BB962C8B-B14F-4D97-AF65-F5344CB8AC3E}">
        <p14:creationId xmlns:p14="http://schemas.microsoft.com/office/powerpoint/2010/main" val="754046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36" userDrawn="1">
          <p15:clr>
            <a:srgbClr val="F26B43"/>
          </p15:clr>
        </p15:guide>
        <p15:guide id="2" pos="713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77848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10.png"/><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oleObject" Target="../embeddings/oleObject1.bin"/><Relationship Id="rId1" Type="http://schemas.openxmlformats.org/officeDocument/2006/relationships/slideLayout" Target="../slideLayouts/slideLayout7.xml"/><Relationship Id="rId5" Type="http://schemas.openxmlformats.org/officeDocument/2006/relationships/image" Target="../media/image13.w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3" Type="http://schemas.openxmlformats.org/officeDocument/2006/relationships/hyperlink" Target="https://www.infocomm-journal.com/cjnis/article/2021/2096-109X/2096-109X-7-1-00001.shtml" TargetMode="External"/><Relationship Id="rId7" Type="http://schemas.openxmlformats.org/officeDocument/2006/relationships/hyperlink" Target="https://blog.csdn.net/qq_34555905/article/details/110946192" TargetMode="External"/><Relationship Id="rId2" Type="http://schemas.openxmlformats.org/officeDocument/2006/relationships/hyperlink" Target="https://blog.csdn.net/dirolamo/article/details/139053653" TargetMode="External"/><Relationship Id="rId1" Type="http://schemas.openxmlformats.org/officeDocument/2006/relationships/slideLayout" Target="../slideLayouts/slideLayout7.xml"/><Relationship Id="rId6" Type="http://schemas.openxmlformats.org/officeDocument/2006/relationships/hyperlink" Target="https://blog.csdn.net/qq_53058639/article/details/140344749" TargetMode="External"/><Relationship Id="rId5" Type="http://schemas.openxmlformats.org/officeDocument/2006/relationships/hyperlink" Target="https://zhuanlan.zhihu.com/p/561980835" TargetMode="External"/><Relationship Id="rId4" Type="http://schemas.openxmlformats.org/officeDocument/2006/relationships/hyperlink" Target="https://baijiahao.baidu.com/s?id=1652696734036879360&amp;wfr=spider&amp;for=pc"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tile tx="0" ty="0" sx="100000" sy="100000" flip="none" algn="tl"/>
        </a:blipFill>
        <a:effectLst/>
      </p:bgPr>
    </p:bg>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11B32C24-0BB7-47A9-3916-D9B1C3F053AC}"/>
              </a:ext>
            </a:extLst>
          </p:cNvPr>
          <p:cNvSpPr/>
          <p:nvPr/>
        </p:nvSpPr>
        <p:spPr>
          <a:xfrm>
            <a:off x="9872" y="44624"/>
            <a:ext cx="12192000" cy="6858000"/>
          </a:xfrm>
          <a:prstGeom prst="rect">
            <a:avLst/>
          </a:prstGeom>
          <a:gradFill flip="none" rotWithShape="1">
            <a:gsLst>
              <a:gs pos="80000">
                <a:schemeClr val="bg1">
                  <a:alpha val="44000"/>
                </a:schemeClr>
              </a:gs>
              <a:gs pos="25000">
                <a:srgbClr val="0272EE">
                  <a:alpha val="0"/>
                </a:srgbClr>
              </a:gs>
            </a:gsLst>
            <a:lin ang="27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阿里巴巴普惠体 Medium"/>
              <a:cs typeface="阿里巴巴普惠体 Medium"/>
              <a:sym typeface="Times New Roman"/>
            </a:endParaRPr>
          </a:p>
        </p:txBody>
      </p:sp>
      <p:grpSp>
        <p:nvGrpSpPr>
          <p:cNvPr id="6" name="组合 5">
            <a:extLst>
              <a:ext uri="{FF2B5EF4-FFF2-40B4-BE49-F238E27FC236}">
                <a16:creationId xmlns:a16="http://schemas.microsoft.com/office/drawing/2014/main" id="{87507C3D-9D6E-04F8-576C-A59FBF3C5CD7}"/>
              </a:ext>
            </a:extLst>
          </p:cNvPr>
          <p:cNvGrpSpPr/>
          <p:nvPr/>
        </p:nvGrpSpPr>
        <p:grpSpPr>
          <a:xfrm>
            <a:off x="1058779" y="1085696"/>
            <a:ext cx="10074442" cy="3438206"/>
            <a:chOff x="2303323" y="2414490"/>
            <a:chExt cx="10074442" cy="3438206"/>
          </a:xfrm>
        </p:grpSpPr>
        <p:sp>
          <p:nvSpPr>
            <p:cNvPr id="11" name="文本框 10">
              <a:extLst>
                <a:ext uri="{FF2B5EF4-FFF2-40B4-BE49-F238E27FC236}">
                  <a16:creationId xmlns:a16="http://schemas.microsoft.com/office/drawing/2014/main" id="{6057611D-DDDD-83BB-8581-9204B46C7700}"/>
                </a:ext>
              </a:extLst>
            </p:cNvPr>
            <p:cNvSpPr txBox="1"/>
            <p:nvPr/>
          </p:nvSpPr>
          <p:spPr>
            <a:xfrm>
              <a:off x="2303323" y="2414490"/>
              <a:ext cx="10074442" cy="3046988"/>
            </a:xfrm>
            <a:prstGeom prst="rect">
              <a:avLst/>
            </a:prstGeom>
            <a:noFill/>
          </p:spPr>
          <p:txBody>
            <a:bodyPr wrap="square" rtlCol="0">
              <a:spAutoFit/>
              <a:scene3d>
                <a:camera prst="orthographicFront"/>
                <a:lightRig rig="brightRoom" dir="t"/>
              </a:scene3d>
              <a:sp3d prstMaterial="powder"/>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600" b="0" i="0" u="none" strike="noStrike" kern="1200" cap="none" spc="0" normalizeH="0" baseline="0" noProof="0" dirty="0">
                  <a:ln w="25400">
                    <a:noFill/>
                  </a:ln>
                  <a:solidFill>
                    <a:prstClr val="white"/>
                  </a:solidFill>
                  <a:effectLst/>
                  <a:uLnTx/>
                  <a:uFillTx/>
                  <a:latin typeface="阿里巴巴普惠体 Heavy" pitchFamily="18" charset="-122"/>
                  <a:ea typeface="阿里巴巴普惠体 Heavy" pitchFamily="18" charset="-122"/>
                  <a:cs typeface="阿里巴巴普惠体 Heavy" pitchFamily="18" charset="-122"/>
                  <a:sym typeface="Times New Roman"/>
                </a:rPr>
                <a:t>深度学习中的信息安全与隐私保护</a:t>
              </a:r>
              <a:endParaRPr kumimoji="0" lang="en-US" altLang="zh-CN" sz="9600" b="0" i="0" u="none" strike="noStrike" kern="1200" cap="none" spc="0" normalizeH="0" baseline="0" noProof="0" dirty="0">
                <a:ln w="25400">
                  <a:noFill/>
                </a:ln>
                <a:solidFill>
                  <a:prstClr val="white"/>
                </a:solidFill>
                <a:effectLst/>
                <a:uLnTx/>
                <a:uFillTx/>
                <a:latin typeface="阿里巴巴普惠体 Heavy" pitchFamily="18" charset="-122"/>
                <a:ea typeface="阿里巴巴普惠体 Heavy" pitchFamily="18" charset="-122"/>
                <a:cs typeface="阿里巴巴普惠体 Heavy" pitchFamily="18" charset="-122"/>
                <a:sym typeface="Times New Roman"/>
              </a:endParaRPr>
            </a:p>
          </p:txBody>
        </p:sp>
        <p:grpSp>
          <p:nvGrpSpPr>
            <p:cNvPr id="8" name="组合 7">
              <a:extLst>
                <a:ext uri="{FF2B5EF4-FFF2-40B4-BE49-F238E27FC236}">
                  <a16:creationId xmlns:a16="http://schemas.microsoft.com/office/drawing/2014/main" id="{0F5B8D2B-0E15-A9F9-599C-CAB400C1B3B6}"/>
                </a:ext>
              </a:extLst>
            </p:cNvPr>
            <p:cNvGrpSpPr/>
            <p:nvPr/>
          </p:nvGrpSpPr>
          <p:grpSpPr>
            <a:xfrm>
              <a:off x="6049544" y="5453096"/>
              <a:ext cx="2437200" cy="399600"/>
              <a:chOff x="6467959" y="5453096"/>
              <a:chExt cx="2437200" cy="399600"/>
            </a:xfrm>
          </p:grpSpPr>
          <p:sp>
            <p:nvSpPr>
              <p:cNvPr id="9" name="矩形: 圆角 8">
                <a:extLst>
                  <a:ext uri="{FF2B5EF4-FFF2-40B4-BE49-F238E27FC236}">
                    <a16:creationId xmlns:a16="http://schemas.microsoft.com/office/drawing/2014/main" id="{4B0D3834-E02E-AE1E-7E3E-DB5E1795D2B7}"/>
                  </a:ext>
                </a:extLst>
              </p:cNvPr>
              <p:cNvSpPr/>
              <p:nvPr/>
            </p:nvSpPr>
            <p:spPr>
              <a:xfrm>
                <a:off x="6467959" y="5453096"/>
                <a:ext cx="2437200" cy="399600"/>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New Roman"/>
                  <a:ea typeface="阿里巴巴普惠体 Medium"/>
                  <a:cs typeface="阿里巴巴普惠体 Medium"/>
                  <a:sym typeface="Times New Roman"/>
                </a:endParaRPr>
              </a:p>
            </p:txBody>
          </p:sp>
          <p:sp>
            <p:nvSpPr>
              <p:cNvPr id="10" name="文本框 9">
                <a:extLst>
                  <a:ext uri="{FF2B5EF4-FFF2-40B4-BE49-F238E27FC236}">
                    <a16:creationId xmlns:a16="http://schemas.microsoft.com/office/drawing/2014/main" id="{7DA314D7-0A37-6D63-D8BE-7F6F89D9AA6F}"/>
                  </a:ext>
                </a:extLst>
              </p:cNvPr>
              <p:cNvSpPr txBox="1"/>
              <p:nvPr/>
            </p:nvSpPr>
            <p:spPr>
              <a:xfrm>
                <a:off x="6606439" y="5472421"/>
                <a:ext cx="21602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6A92C1"/>
                    </a:solidFill>
                    <a:effectLst/>
                    <a:uLnTx/>
                    <a:uFillTx/>
                    <a:latin typeface="微软雅黑" pitchFamily="34" charset="-122"/>
                    <a:ea typeface="微软雅黑" pitchFamily="34" charset="-122"/>
                    <a:cs typeface="阿里巴巴普惠体 Medium"/>
                    <a:sym typeface="Times New Roman"/>
                  </a:rPr>
                  <a:t>汇报人：胡姗</a:t>
                </a:r>
              </a:p>
            </p:txBody>
          </p:sp>
        </p:grpSp>
      </p:grpSp>
      <p:sp>
        <p:nvSpPr>
          <p:cNvPr id="15" name="矩形: 圆角 8">
            <a:extLst>
              <a:ext uri="{FF2B5EF4-FFF2-40B4-BE49-F238E27FC236}">
                <a16:creationId xmlns:a16="http://schemas.microsoft.com/office/drawing/2014/main" id="{88BA965F-19C9-7243-8F6D-5AB1DC57630D}"/>
              </a:ext>
            </a:extLst>
          </p:cNvPr>
          <p:cNvSpPr/>
          <p:nvPr/>
        </p:nvSpPr>
        <p:spPr>
          <a:xfrm>
            <a:off x="3827748" y="4605866"/>
            <a:ext cx="4536504" cy="399600"/>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6A92C1"/>
                </a:solidFill>
                <a:effectLst/>
                <a:uLnTx/>
                <a:uFillTx/>
                <a:latin typeface="微软雅黑" pitchFamily="34" charset="-122"/>
                <a:ea typeface="微软雅黑" pitchFamily="34" charset="-122"/>
                <a:cs typeface="+mn-cs"/>
                <a:sym typeface="Times New Roman"/>
              </a:rPr>
              <a:t>PPT</a:t>
            </a:r>
            <a:r>
              <a:rPr kumimoji="0" lang="zh-CN" altLang="en-US" sz="1800" b="0" i="0" u="none" strike="noStrike" kern="1200" cap="none" spc="0" normalizeH="0" baseline="0" noProof="0" dirty="0">
                <a:ln>
                  <a:noFill/>
                </a:ln>
                <a:solidFill>
                  <a:srgbClr val="6A92C1"/>
                </a:solidFill>
                <a:effectLst/>
                <a:uLnTx/>
                <a:uFillTx/>
                <a:latin typeface="微软雅黑" pitchFamily="34" charset="-122"/>
                <a:ea typeface="微软雅黑" pitchFamily="34" charset="-122"/>
                <a:cs typeface="+mn-cs"/>
                <a:sym typeface="Times New Roman"/>
              </a:rPr>
              <a:t>制作：张浩东、王天意、阳典霏</a:t>
            </a:r>
          </a:p>
        </p:txBody>
      </p:sp>
    </p:spTree>
    <p:extLst>
      <p:ext uri="{BB962C8B-B14F-4D97-AF65-F5344CB8AC3E}">
        <p14:creationId xmlns:p14="http://schemas.microsoft.com/office/powerpoint/2010/main" val="280815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406400" ty="0" sx="80000" sy="80000" flip="none" algn="ctr"/>
        </a:blipFill>
        <a:effectLst/>
      </p:bgPr>
    </p:bg>
    <p:spTree>
      <p:nvGrpSpPr>
        <p:cNvPr id="1" name="">
          <a:extLst>
            <a:ext uri="{FF2B5EF4-FFF2-40B4-BE49-F238E27FC236}">
              <a16:creationId xmlns:a16="http://schemas.microsoft.com/office/drawing/2014/main" id="{3C0FDE5D-3059-8621-7B95-CD6EBAF04D3C}"/>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FE3AE75F-627A-F721-86A4-28EFFFA445C1}"/>
              </a:ext>
            </a:extLst>
          </p:cNvPr>
          <p:cNvSpPr/>
          <p:nvPr/>
        </p:nvSpPr>
        <p:spPr>
          <a:xfrm>
            <a:off x="0" y="260648"/>
            <a:ext cx="7632848" cy="6858000"/>
          </a:xfrm>
          <a:prstGeom prst="rect">
            <a:avLst/>
          </a:prstGeom>
          <a:gradFill flip="none" rotWithShape="1">
            <a:gsLst>
              <a:gs pos="80000">
                <a:schemeClr val="bg1">
                  <a:alpha val="0"/>
                </a:schemeClr>
              </a:gs>
              <a:gs pos="22000">
                <a:srgbClr val="022FEE">
                  <a:alpha val="13000"/>
                </a:srgbClr>
              </a:gs>
            </a:gsLst>
            <a:lin ang="27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阿里巴巴普惠体 Medium"/>
              <a:cs typeface="阿里巴巴普惠体 Medium"/>
              <a:sym typeface="Times New Roman"/>
            </a:endParaRPr>
          </a:p>
        </p:txBody>
      </p:sp>
      <p:grpSp>
        <p:nvGrpSpPr>
          <p:cNvPr id="6" name="组合 5">
            <a:extLst>
              <a:ext uri="{FF2B5EF4-FFF2-40B4-BE49-F238E27FC236}">
                <a16:creationId xmlns:a16="http://schemas.microsoft.com/office/drawing/2014/main" id="{0A480850-5C08-BEB6-08C2-594534E26DC8}"/>
              </a:ext>
            </a:extLst>
          </p:cNvPr>
          <p:cNvGrpSpPr/>
          <p:nvPr/>
        </p:nvGrpSpPr>
        <p:grpSpPr>
          <a:xfrm>
            <a:off x="335360" y="1413812"/>
            <a:ext cx="12576720" cy="1916358"/>
            <a:chOff x="347480" y="1916832"/>
            <a:chExt cx="12576720" cy="1916358"/>
          </a:xfrm>
        </p:grpSpPr>
        <p:sp>
          <p:nvSpPr>
            <p:cNvPr id="2" name="îśḻiďe">
              <a:extLst>
                <a:ext uri="{FF2B5EF4-FFF2-40B4-BE49-F238E27FC236}">
                  <a16:creationId xmlns:a16="http://schemas.microsoft.com/office/drawing/2014/main" id="{FE6CAE03-A40E-1C01-7A04-D7B532A84FDB}"/>
                </a:ext>
              </a:extLst>
            </p:cNvPr>
            <p:cNvSpPr txBox="1">
              <a:spLocks/>
            </p:cNvSpPr>
            <p:nvPr/>
          </p:nvSpPr>
          <p:spPr>
            <a:xfrm>
              <a:off x="347480" y="3353059"/>
              <a:ext cx="12576720" cy="480131"/>
            </a:xfrm>
            <a:prstGeom prst="rect">
              <a:avLst/>
            </a:prstGeom>
          </p:spPr>
          <p:txBody>
            <a:bodyPr/>
            <a:lstStyle>
              <a:defPPr>
                <a:defRPr lang="zh-CN"/>
              </a:defPPr>
              <a:lvl1pPr>
                <a:lnSpc>
                  <a:spcPct val="90000"/>
                </a:lnSpc>
                <a:spcBef>
                  <a:spcPct val="0"/>
                </a:spcBef>
                <a:buNone/>
                <a:defRPr kumimoji="1" sz="8000">
                  <a:solidFill>
                    <a:schemeClr val="bg1"/>
                  </a:solidFill>
                  <a:latin typeface="阿里巴巴普惠体 Heavy" pitchFamily="18" charset="-122"/>
                  <a:ea typeface="阿里巴巴普惠体 Heavy" pitchFamily="18" charset="-122"/>
                  <a:cs typeface="阿里巴巴普惠体 Heavy" pitchFamily="18" charset="-122"/>
                </a:defRPr>
              </a:lvl1pPr>
            </a:lstStyle>
            <a:p>
              <a:r>
                <a:rPr lang="zh-CN" altLang="en-US" dirty="0">
                  <a:sym typeface="Times New Roman" panose="02020603050405020304"/>
                </a:rPr>
                <a:t>深度学习中的</a:t>
              </a:r>
              <a:endParaRPr lang="en-US" altLang="zh-CN" dirty="0">
                <a:sym typeface="Times New Roman" panose="02020603050405020304"/>
              </a:endParaRPr>
            </a:p>
            <a:p>
              <a:r>
                <a:rPr lang="zh-CN" altLang="en-US" dirty="0">
                  <a:sym typeface="Times New Roman" panose="02020603050405020304"/>
                </a:rPr>
                <a:t>隐私攻击手段</a:t>
              </a:r>
            </a:p>
            <a:p>
              <a:endParaRPr lang="en-US" altLang="zh-CN" dirty="0">
                <a:sym typeface="Times New Roman"/>
              </a:endParaRPr>
            </a:p>
          </p:txBody>
        </p:sp>
        <p:sp>
          <p:nvSpPr>
            <p:cNvPr id="4" name="išlîḍê">
              <a:extLst>
                <a:ext uri="{FF2B5EF4-FFF2-40B4-BE49-F238E27FC236}">
                  <a16:creationId xmlns:a16="http://schemas.microsoft.com/office/drawing/2014/main" id="{85256987-B880-1FF4-9CB4-FE87AAC4B6BA}"/>
                </a:ext>
              </a:extLst>
            </p:cNvPr>
            <p:cNvSpPr txBox="1">
              <a:spLocks/>
            </p:cNvSpPr>
            <p:nvPr/>
          </p:nvSpPr>
          <p:spPr>
            <a:xfrm>
              <a:off x="739280" y="1916832"/>
              <a:ext cx="3052464" cy="1436227"/>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r>
                <a:rPr lang="en-US" altLang="zh-CN" sz="9600" dirty="0">
                  <a:solidFill>
                    <a:schemeClr val="bg1"/>
                  </a:solidFill>
                  <a:latin typeface="Times New Roman"/>
                  <a:ea typeface="阿里巴巴普惠体 Medium"/>
                  <a:cs typeface="阿里巴巴普惠体 Medium"/>
                  <a:sym typeface="Times New Roman"/>
                </a:rPr>
                <a:t>03</a:t>
              </a:r>
            </a:p>
          </p:txBody>
        </p:sp>
      </p:grpSp>
    </p:spTree>
    <p:extLst>
      <p:ext uri="{BB962C8B-B14F-4D97-AF65-F5344CB8AC3E}">
        <p14:creationId xmlns:p14="http://schemas.microsoft.com/office/powerpoint/2010/main" val="150432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custDataLst>
              <p:tags r:id="rId1"/>
            </p:custDataLst>
          </p:nvPr>
        </p:nvGrpSpPr>
        <p:grpSpPr>
          <a:xfrm>
            <a:off x="660400" y="1464945"/>
            <a:ext cx="5074920" cy="3491231"/>
            <a:chOff x="660399" y="1315372"/>
            <a:chExt cx="3007849" cy="3491841"/>
          </a:xfrm>
        </p:grpSpPr>
        <p:sp>
          <p:nvSpPr>
            <p:cNvPr id="30" name="Text1"/>
            <p:cNvSpPr txBox="1"/>
            <p:nvPr>
              <p:custDataLst>
                <p:tags r:id="rId2"/>
              </p:custDataLst>
            </p:nvPr>
          </p:nvSpPr>
          <p:spPr>
            <a:xfrm>
              <a:off x="660399" y="2130855"/>
              <a:ext cx="3007849" cy="2676358"/>
            </a:xfrm>
            <a:prstGeom prst="rect">
              <a:avLst/>
            </a:prstGeom>
            <a:noFill/>
          </p:spPr>
          <p:txBody>
            <a:bodyPr wrap="square" lIns="91440" tIns="45720" rIns="91440" bIns="45720" anchor="t" anchorCtr="0">
              <a:normAutofit fontScale="3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kumimoji="1" lang="en-US" altLang="zh-CN" sz="5000" dirty="0">
                  <a:solidFill>
                    <a:schemeClr val="tx1">
                      <a:lumMod val="50000"/>
                      <a:lumOff val="50000"/>
                    </a:schemeClr>
                  </a:solidFill>
                  <a:latin typeface="Times New Roman" panose="02020603050405020304"/>
                  <a:ea typeface="阿里巴巴普惠体 Medium"/>
                  <a:cs typeface="阿里巴巴普惠体 Medium"/>
                  <a:sym typeface="Times New Roman" panose="02020603050405020304"/>
                </a:rPr>
                <a:t>         </a:t>
              </a:r>
              <a:r>
                <a:rPr kumimoji="1" lang="zh-CN" altLang="en-US" sz="5000" dirty="0">
                  <a:solidFill>
                    <a:schemeClr val="tx1"/>
                  </a:solidFill>
                  <a:latin typeface="宋体" panose="02010600030101010101" pitchFamily="2" charset="-122"/>
                  <a:ea typeface="宋体" panose="02010600030101010101" pitchFamily="2" charset="-122"/>
                  <a:cs typeface="阿里巴巴普惠体 Medium"/>
                  <a:sym typeface="Times New Roman" panose="02020603050405020304"/>
                </a:rPr>
                <a:t>后门攻击又称为木马攻击，是一种针对深度学习模型的最新攻击方式。攻击者在模型的训练过程中隐藏后门，当后门遇到攻击者预先准备的触发器时，后门被激发，模型的输出变为攻击者预先指定的标签。后门攻击主要发生在数据收集与模型训练两个阶段，具有高隐蔽性和破坏性。攻击者可以通过植入后门来控制模型的输出，进而实现恶意目的。</a:t>
              </a:r>
              <a:r>
                <a:rPr kumimoji="1" lang="zh-CN" altLang="en-US" sz="1200" dirty="0">
                  <a:solidFill>
                    <a:schemeClr val="tx1"/>
                  </a:solidFill>
                  <a:latin typeface="Times New Roman" panose="02020603050405020304"/>
                  <a:ea typeface="阿里巴巴普惠体 Medium"/>
                  <a:cs typeface="阿里巴巴普惠体 Medium"/>
                  <a:sym typeface="Times New Roman" panose="02020603050405020304"/>
                </a:rPr>
                <a:t>。</a:t>
              </a:r>
            </a:p>
          </p:txBody>
        </p:sp>
        <p:sp>
          <p:nvSpPr>
            <p:cNvPr id="31" name="Bullet1"/>
            <p:cNvSpPr/>
            <p:nvPr>
              <p:custDataLst>
                <p:tags r:id="rId3"/>
              </p:custDataLst>
            </p:nvPr>
          </p:nvSpPr>
          <p:spPr>
            <a:xfrm>
              <a:off x="660516" y="1315372"/>
              <a:ext cx="2998323" cy="589556"/>
            </a:xfrm>
            <a:prstGeom prst="rect">
              <a:avLst/>
            </a:prstGeom>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accent5">
                      <a:lumMod val="50000"/>
                    </a:schemeClr>
                  </a:solidFill>
                  <a:latin typeface="宋体" panose="02010600030101010101" pitchFamily="2" charset="-122"/>
                  <a:ea typeface="宋体" panose="02010600030101010101" pitchFamily="2" charset="-122"/>
                  <a:cs typeface="阿里巴巴普惠体 Medium"/>
                  <a:sym typeface="Times New Roman" panose="02020603050405020304"/>
                </a:rPr>
                <a:t>后门攻击</a:t>
              </a:r>
            </a:p>
          </p:txBody>
        </p:sp>
      </p:grpSp>
      <p:grpSp>
        <p:nvGrpSpPr>
          <p:cNvPr id="39" name="组合 38"/>
          <p:cNvGrpSpPr/>
          <p:nvPr/>
        </p:nvGrpSpPr>
        <p:grpSpPr>
          <a:xfrm>
            <a:off x="701199" y="276238"/>
            <a:ext cx="4286292" cy="1019823"/>
            <a:chOff x="701198" y="276236"/>
            <a:chExt cx="4286292" cy="1019823"/>
          </a:xfrm>
        </p:grpSpPr>
        <p:grpSp>
          <p:nvGrpSpPr>
            <p:cNvPr id="40" name="组合 39"/>
            <p:cNvGrpSpPr/>
            <p:nvPr/>
          </p:nvGrpSpPr>
          <p:grpSpPr>
            <a:xfrm>
              <a:off x="846119" y="333155"/>
              <a:ext cx="4141371" cy="905986"/>
              <a:chOff x="846119" y="333155"/>
              <a:chExt cx="4141371" cy="905986"/>
            </a:xfrm>
          </p:grpSpPr>
          <p:grpSp>
            <p:nvGrpSpPr>
              <p:cNvPr id="46" name="组合 45"/>
              <p:cNvGrpSpPr/>
              <p:nvPr/>
            </p:nvGrpSpPr>
            <p:grpSpPr>
              <a:xfrm>
                <a:off x="846119" y="333155"/>
                <a:ext cx="4141371" cy="905986"/>
                <a:chOff x="903371" y="249943"/>
                <a:chExt cx="5056691" cy="679699"/>
              </a:xfrm>
            </p:grpSpPr>
            <p:sp>
              <p:nvSpPr>
                <p:cNvPr id="50" name="任意多边形 29"/>
                <p:cNvSpPr/>
                <p:nvPr/>
              </p:nvSpPr>
              <p:spPr bwMode="auto">
                <a:xfrm>
                  <a:off x="903371" y="249943"/>
                  <a:ext cx="5056691"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882" tIns="60941" rIns="121882" bIns="60941" numCol="1" anchor="t" anchorCtr="0" compatLnSpc="1">
                  <a:noAutofit/>
                </a:bodyPr>
                <a:lstStyle/>
                <a:p>
                  <a:endParaRPr lang="zh-CN" altLang="en-US">
                    <a:solidFill>
                      <a:prstClr val="black"/>
                    </a:solidFill>
                    <a:latin typeface="Times New Roman" panose="02020603050405020304"/>
                    <a:ea typeface="阿里巴巴普惠体 Medium"/>
                    <a:cs typeface="阿里巴巴普惠体 Medium"/>
                    <a:sym typeface="Times New Roman" panose="02020603050405020304"/>
                  </a:endParaRPr>
                </a:p>
              </p:txBody>
            </p:sp>
            <p:sp>
              <p:nvSpPr>
                <p:cNvPr id="51" name="任意多边形 30"/>
                <p:cNvSpPr/>
                <p:nvPr/>
              </p:nvSpPr>
              <p:spPr bwMode="auto">
                <a:xfrm>
                  <a:off x="1010779" y="325868"/>
                  <a:ext cx="4820922"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6A92C1"/>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121882" tIns="60941" rIns="121882" bIns="60941" numCol="1" anchor="t" anchorCtr="0" compatLnSpc="1">
                  <a:noAutofit/>
                </a:bodyPr>
                <a:lstStyle/>
                <a:p>
                  <a:endParaRPr lang="zh-CN" altLang="en-US">
                    <a:solidFill>
                      <a:prstClr val="black"/>
                    </a:solidFill>
                    <a:latin typeface="Times New Roman" panose="02020603050405020304"/>
                    <a:ea typeface="阿里巴巴普惠体 Medium"/>
                    <a:cs typeface="阿里巴巴普惠体 Medium"/>
                    <a:sym typeface="Times New Roman" panose="02020603050405020304"/>
                  </a:endParaRPr>
                </a:p>
              </p:txBody>
            </p:sp>
          </p:grpSp>
          <p:sp>
            <p:nvSpPr>
              <p:cNvPr id="49" name="ïṥliḍê"/>
              <p:cNvSpPr/>
              <p:nvPr/>
            </p:nvSpPr>
            <p:spPr>
              <a:xfrm>
                <a:off x="2063634" y="572589"/>
                <a:ext cx="2664295" cy="460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sz="2400" dirty="0">
                    <a:solidFill>
                      <a:schemeClr val="bg1"/>
                    </a:solidFill>
                    <a:latin typeface="Times New Roman" panose="02020603050405020304"/>
                    <a:ea typeface="阿里巴巴普惠体 Medium"/>
                    <a:cs typeface="阿里巴巴普惠体 Medium"/>
                    <a:sym typeface="Times New Roman" panose="02020603050405020304"/>
                  </a:rPr>
                  <a:t>后门攻击</a:t>
                </a:r>
              </a:p>
            </p:txBody>
          </p:sp>
        </p:grpSp>
        <p:grpSp>
          <p:nvGrpSpPr>
            <p:cNvPr id="41" name="组合 40"/>
            <p:cNvGrpSpPr/>
            <p:nvPr/>
          </p:nvGrpSpPr>
          <p:grpSpPr>
            <a:xfrm>
              <a:off x="701198" y="276236"/>
              <a:ext cx="1150661" cy="1019823"/>
              <a:chOff x="701198" y="276236"/>
              <a:chExt cx="1150661" cy="1019823"/>
            </a:xfrm>
          </p:grpSpPr>
          <p:grpSp>
            <p:nvGrpSpPr>
              <p:cNvPr id="42" name="组合 41"/>
              <p:cNvGrpSpPr/>
              <p:nvPr/>
            </p:nvGrpSpPr>
            <p:grpSpPr>
              <a:xfrm rot="16200000">
                <a:off x="766617" y="210817"/>
                <a:ext cx="1019823" cy="1150661"/>
                <a:chOff x="8439634" y="3544648"/>
                <a:chExt cx="1611146" cy="1817848"/>
              </a:xfrm>
            </p:grpSpPr>
            <p:sp>
              <p:nvSpPr>
                <p:cNvPr id="44"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882" tIns="60941" rIns="121882" bIns="60941" numCol="1" anchor="t" anchorCtr="0" compatLnSpc="1"/>
                <a:lstStyle/>
                <a:p>
                  <a:endParaRPr lang="zh-CN" altLang="en-US">
                    <a:solidFill>
                      <a:prstClr val="black"/>
                    </a:solidFill>
                    <a:latin typeface="Times New Roman" panose="02020603050405020304"/>
                    <a:ea typeface="阿里巴巴普惠体 Medium"/>
                    <a:cs typeface="阿里巴巴普惠体 Medium"/>
                    <a:sym typeface="Times New Roman" panose="02020603050405020304"/>
                  </a:endParaRPr>
                </a:p>
              </p:txBody>
            </p:sp>
            <p:sp>
              <p:nvSpPr>
                <p:cNvPr id="45" name="Freeform 5"/>
                <p:cNvSpPr/>
                <p:nvPr/>
              </p:nvSpPr>
              <p:spPr bwMode="auto">
                <a:xfrm rot="5400000">
                  <a:off x="8582835" y="3866515"/>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6A92C1"/>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882" tIns="60941" rIns="121882" bIns="60941" numCol="1" anchor="t" anchorCtr="0" compatLnSpc="1"/>
                <a:lstStyle/>
                <a:p>
                  <a:endParaRPr lang="zh-CN" altLang="en-US">
                    <a:solidFill>
                      <a:prstClr val="black"/>
                    </a:solidFill>
                    <a:latin typeface="Times New Roman" panose="02020603050405020304"/>
                    <a:ea typeface="阿里巴巴普惠体 Medium"/>
                    <a:cs typeface="阿里巴巴普惠体 Medium"/>
                    <a:sym typeface="Times New Roman" panose="02020603050405020304"/>
                  </a:endParaRPr>
                </a:p>
              </p:txBody>
            </p:sp>
          </p:grpSp>
          <p:sp>
            <p:nvSpPr>
              <p:cNvPr id="43" name="ïṥliḍê"/>
              <p:cNvSpPr/>
              <p:nvPr/>
            </p:nvSpPr>
            <p:spPr>
              <a:xfrm>
                <a:off x="991422" y="555316"/>
                <a:ext cx="570212" cy="460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en-US" altLang="zh-CN" sz="2400" dirty="0">
                    <a:solidFill>
                      <a:schemeClr val="bg1"/>
                    </a:solidFill>
                    <a:latin typeface="Times New Roman" panose="02020603050405020304"/>
                    <a:ea typeface="阿里巴巴普惠体 Medium"/>
                    <a:cs typeface="阿里巴巴普惠体 Medium"/>
                    <a:sym typeface="Times New Roman" panose="02020603050405020304"/>
                  </a:rPr>
                  <a:t>01</a:t>
                </a:r>
                <a:endParaRPr kumimoji="1" lang="zh-CN" altLang="en-US" sz="2400" dirty="0">
                  <a:solidFill>
                    <a:schemeClr val="bg1"/>
                  </a:solidFill>
                  <a:latin typeface="Times New Roman" panose="02020603050405020304"/>
                  <a:ea typeface="阿里巴巴普惠体 Medium"/>
                  <a:cs typeface="阿里巴巴普惠体 Medium"/>
                  <a:sym typeface="Times New Roman" panose="02020603050405020304"/>
                </a:endParaRPr>
              </a:p>
            </p:txBody>
          </p:sp>
        </p:grpSp>
      </p:grpSp>
      <p:sp>
        <p:nvSpPr>
          <p:cNvPr id="4" name="文本框 3"/>
          <p:cNvSpPr txBox="1"/>
          <p:nvPr/>
        </p:nvSpPr>
        <p:spPr>
          <a:xfrm>
            <a:off x="7740015" y="1635760"/>
            <a:ext cx="3972560" cy="4060190"/>
          </a:xfrm>
          <a:prstGeom prst="rect">
            <a:avLst/>
          </a:prstGeom>
          <a:noFill/>
        </p:spPr>
        <p:txBody>
          <a:bodyPr wrap="square" rtlCol="0">
            <a:noAutofit/>
          </a:bodyPr>
          <a:lstStyle/>
          <a:p>
            <a:endParaRPr lang="zh-CN" altLang="en-US"/>
          </a:p>
        </p:txBody>
      </p:sp>
      <p:pic>
        <p:nvPicPr>
          <p:cNvPr id="6" name="图片 5"/>
          <p:cNvPicPr>
            <a:picLocks noChangeAspect="1"/>
          </p:cNvPicPr>
          <p:nvPr/>
        </p:nvPicPr>
        <p:blipFill>
          <a:blip r:embed="rId5"/>
          <a:stretch>
            <a:fillRect/>
          </a:stretch>
        </p:blipFill>
        <p:spPr>
          <a:xfrm>
            <a:off x="5942330" y="1269365"/>
            <a:ext cx="6029325" cy="3827145"/>
          </a:xfrm>
          <a:prstGeom prst="rect">
            <a:avLst/>
          </a:prstGeom>
        </p:spPr>
      </p:pic>
    </p:spTree>
    <p:extLst>
      <p:ext uri="{BB962C8B-B14F-4D97-AF65-F5344CB8AC3E}">
        <p14:creationId xmlns:p14="http://schemas.microsoft.com/office/powerpoint/2010/main" val="118394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ox(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01199" y="276238"/>
            <a:ext cx="4286292" cy="1019823"/>
            <a:chOff x="701198" y="276236"/>
            <a:chExt cx="4286292" cy="1019823"/>
          </a:xfrm>
        </p:grpSpPr>
        <p:grpSp>
          <p:nvGrpSpPr>
            <p:cNvPr id="17" name="组合 16"/>
            <p:cNvGrpSpPr/>
            <p:nvPr/>
          </p:nvGrpSpPr>
          <p:grpSpPr>
            <a:xfrm>
              <a:off x="846119" y="333155"/>
              <a:ext cx="4141371" cy="905986"/>
              <a:chOff x="846119" y="333155"/>
              <a:chExt cx="4141371" cy="905986"/>
            </a:xfrm>
          </p:grpSpPr>
          <p:grpSp>
            <p:nvGrpSpPr>
              <p:cNvPr id="50" name="组合 49"/>
              <p:cNvGrpSpPr/>
              <p:nvPr/>
            </p:nvGrpSpPr>
            <p:grpSpPr>
              <a:xfrm>
                <a:off x="846119" y="333155"/>
                <a:ext cx="4141371" cy="905986"/>
                <a:chOff x="903371" y="249943"/>
                <a:chExt cx="5056691" cy="679699"/>
              </a:xfrm>
            </p:grpSpPr>
            <p:sp>
              <p:nvSpPr>
                <p:cNvPr id="54" name="任意多边形 29"/>
                <p:cNvSpPr/>
                <p:nvPr/>
              </p:nvSpPr>
              <p:spPr bwMode="auto">
                <a:xfrm>
                  <a:off x="903371" y="249943"/>
                  <a:ext cx="5056691"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882" tIns="60941" rIns="121882" bIns="60941" numCol="1" anchor="t" anchorCtr="0" compatLnSpc="1">
                  <a:noAutofit/>
                </a:bodyPr>
                <a:lstStyle/>
                <a:p>
                  <a:endParaRPr lang="zh-CN" altLang="en-US">
                    <a:solidFill>
                      <a:prstClr val="black"/>
                    </a:solidFill>
                    <a:latin typeface="Times New Roman" panose="02020603050405020304"/>
                    <a:ea typeface="阿里巴巴普惠体 Medium"/>
                    <a:cs typeface="阿里巴巴普惠体 Medium"/>
                    <a:sym typeface="Times New Roman" panose="02020603050405020304"/>
                  </a:endParaRPr>
                </a:p>
              </p:txBody>
            </p:sp>
            <p:sp>
              <p:nvSpPr>
                <p:cNvPr id="55" name="任意多边形 30"/>
                <p:cNvSpPr/>
                <p:nvPr/>
              </p:nvSpPr>
              <p:spPr bwMode="auto">
                <a:xfrm>
                  <a:off x="1010779" y="325868"/>
                  <a:ext cx="4820922"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6A92C1"/>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121882" tIns="60941" rIns="121882" bIns="60941" numCol="1" anchor="t" anchorCtr="0" compatLnSpc="1">
                  <a:noAutofit/>
                </a:bodyPr>
                <a:lstStyle/>
                <a:p>
                  <a:endParaRPr lang="zh-CN" altLang="en-US">
                    <a:solidFill>
                      <a:prstClr val="black"/>
                    </a:solidFill>
                    <a:latin typeface="Times New Roman" panose="02020603050405020304"/>
                    <a:ea typeface="阿里巴巴普惠体 Medium"/>
                    <a:cs typeface="阿里巴巴普惠体 Medium"/>
                    <a:sym typeface="Times New Roman" panose="02020603050405020304"/>
                  </a:endParaRPr>
                </a:p>
              </p:txBody>
            </p:sp>
          </p:grpSp>
          <p:sp>
            <p:nvSpPr>
              <p:cNvPr id="53" name="ïṥliḍê"/>
              <p:cNvSpPr/>
              <p:nvPr/>
            </p:nvSpPr>
            <p:spPr>
              <a:xfrm>
                <a:off x="1775344" y="530043"/>
                <a:ext cx="2664295" cy="460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r>
                  <a:rPr kumimoji="1" lang="zh-CN" altLang="en-US" sz="2400" dirty="0">
                    <a:solidFill>
                      <a:schemeClr val="bg1"/>
                    </a:solidFill>
                    <a:latin typeface="Times New Roman" panose="02020603050405020304"/>
                    <a:ea typeface="阿里巴巴普惠体 Medium"/>
                    <a:cs typeface="阿里巴巴普惠体 Medium"/>
                    <a:sym typeface="Times New Roman" panose="02020603050405020304"/>
                  </a:rPr>
                  <a:t>对抗样本攻击</a:t>
                </a:r>
              </a:p>
            </p:txBody>
          </p:sp>
        </p:grpSp>
        <p:grpSp>
          <p:nvGrpSpPr>
            <p:cNvPr id="37" name="组合 36"/>
            <p:cNvGrpSpPr/>
            <p:nvPr/>
          </p:nvGrpSpPr>
          <p:grpSpPr>
            <a:xfrm>
              <a:off x="701198" y="276236"/>
              <a:ext cx="1150661" cy="1019823"/>
              <a:chOff x="701198" y="276236"/>
              <a:chExt cx="1150661" cy="1019823"/>
            </a:xfrm>
          </p:grpSpPr>
          <p:grpSp>
            <p:nvGrpSpPr>
              <p:cNvPr id="46" name="组合 45"/>
              <p:cNvGrpSpPr/>
              <p:nvPr/>
            </p:nvGrpSpPr>
            <p:grpSpPr>
              <a:xfrm rot="16200000">
                <a:off x="766617" y="210817"/>
                <a:ext cx="1019823" cy="1150661"/>
                <a:chOff x="8439634" y="3544648"/>
                <a:chExt cx="1611146" cy="1817848"/>
              </a:xfrm>
            </p:grpSpPr>
            <p:sp>
              <p:nvSpPr>
                <p:cNvPr id="48"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882" tIns="60941" rIns="121882" bIns="60941" numCol="1" anchor="t" anchorCtr="0" compatLnSpc="1"/>
                <a:lstStyle/>
                <a:p>
                  <a:endParaRPr lang="zh-CN" altLang="en-US">
                    <a:solidFill>
                      <a:prstClr val="black"/>
                    </a:solidFill>
                    <a:latin typeface="Times New Roman" panose="02020603050405020304"/>
                    <a:ea typeface="阿里巴巴普惠体 Medium"/>
                    <a:cs typeface="阿里巴巴普惠体 Medium"/>
                    <a:sym typeface="Times New Roman" panose="02020603050405020304"/>
                  </a:endParaRPr>
                </a:p>
              </p:txBody>
            </p:sp>
            <p:sp>
              <p:nvSpPr>
                <p:cNvPr id="49" name="Freeform 5"/>
                <p:cNvSpPr/>
                <p:nvPr/>
              </p:nvSpPr>
              <p:spPr bwMode="auto">
                <a:xfrm rot="5400000">
                  <a:off x="8582835" y="3866515"/>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6A92C1"/>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882" tIns="60941" rIns="121882" bIns="60941" numCol="1" anchor="t" anchorCtr="0" compatLnSpc="1"/>
                <a:lstStyle/>
                <a:p>
                  <a:endParaRPr lang="zh-CN" altLang="en-US">
                    <a:solidFill>
                      <a:prstClr val="black"/>
                    </a:solidFill>
                    <a:latin typeface="Times New Roman" panose="02020603050405020304"/>
                    <a:ea typeface="阿里巴巴普惠体 Medium"/>
                    <a:cs typeface="阿里巴巴普惠体 Medium"/>
                    <a:sym typeface="Times New Roman" panose="02020603050405020304"/>
                  </a:endParaRPr>
                </a:p>
              </p:txBody>
            </p:sp>
          </p:grpSp>
          <p:sp>
            <p:nvSpPr>
              <p:cNvPr id="47" name="ïṥliḍê"/>
              <p:cNvSpPr/>
              <p:nvPr/>
            </p:nvSpPr>
            <p:spPr>
              <a:xfrm>
                <a:off x="991422" y="555316"/>
                <a:ext cx="57021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en-US" altLang="zh-CN" sz="2400" dirty="0">
                    <a:solidFill>
                      <a:schemeClr val="bg1"/>
                    </a:solidFill>
                    <a:latin typeface="Times New Roman" panose="02020603050405020304"/>
                    <a:ea typeface="阿里巴巴普惠体 Medium"/>
                    <a:cs typeface="阿里巴巴普惠体 Medium"/>
                    <a:sym typeface="Times New Roman" panose="02020603050405020304"/>
                  </a:rPr>
                  <a:t>02</a:t>
                </a:r>
                <a:endParaRPr kumimoji="1" lang="zh-CN" altLang="en-US" sz="2400" dirty="0">
                  <a:solidFill>
                    <a:schemeClr val="bg1"/>
                  </a:solidFill>
                  <a:latin typeface="Times New Roman" panose="02020603050405020304"/>
                  <a:ea typeface="阿里巴巴普惠体 Medium"/>
                  <a:cs typeface="阿里巴巴普惠体 Medium"/>
                  <a:sym typeface="Times New Roman" panose="02020603050405020304"/>
                </a:endParaRPr>
              </a:p>
            </p:txBody>
          </p:sp>
        </p:grpSp>
      </p:grpSp>
      <p:sp>
        <p:nvSpPr>
          <p:cNvPr id="2" name="文本框 1"/>
          <p:cNvSpPr txBox="1"/>
          <p:nvPr/>
        </p:nvSpPr>
        <p:spPr>
          <a:xfrm>
            <a:off x="2495550" y="2052955"/>
            <a:ext cx="4124960" cy="368300"/>
          </a:xfrm>
          <a:prstGeom prst="rect">
            <a:avLst/>
          </a:prstGeom>
          <a:noFill/>
        </p:spPr>
        <p:txBody>
          <a:bodyPr wrap="square" rtlCol="0">
            <a:spAutoFit/>
          </a:bodyPr>
          <a:lstStyle/>
          <a:p>
            <a:r>
              <a:rPr lang="zh-CN" altLang="en-US">
                <a:latin typeface="宋体" panose="02010600030101010101" pitchFamily="2" charset="-122"/>
                <a:ea typeface="宋体" panose="02010600030101010101" pitchFamily="2" charset="-122"/>
              </a:rPr>
              <a:t>对抗样本攻击</a:t>
            </a:r>
          </a:p>
        </p:txBody>
      </p:sp>
      <p:sp>
        <p:nvSpPr>
          <p:cNvPr id="3" name="文本框 2"/>
          <p:cNvSpPr txBox="1"/>
          <p:nvPr/>
        </p:nvSpPr>
        <p:spPr>
          <a:xfrm>
            <a:off x="857250" y="2421255"/>
            <a:ext cx="5036820" cy="2007235"/>
          </a:xfrm>
          <a:prstGeom prst="rect">
            <a:avLst/>
          </a:prstGeom>
          <a:noFill/>
        </p:spPr>
        <p:txBody>
          <a:bodyPr wrap="square" rtlCol="0">
            <a:spAutoFit/>
          </a:bodyPr>
          <a:lstStyle/>
          <a:p>
            <a:pPr indent="0" fontAlgn="auto">
              <a:lnSpc>
                <a:spcPct val="150000"/>
              </a:lnSpc>
            </a:pPr>
            <a:r>
              <a:rPr lang="en-US" altLang="zh-CN"/>
              <a:t>     </a:t>
            </a:r>
            <a:r>
              <a:rPr lang="zh-CN" altLang="en-US" sz="1300">
                <a:latin typeface="宋体" panose="02010600030101010101" pitchFamily="2" charset="-122"/>
                <a:ea typeface="宋体" panose="02010600030101010101" pitchFamily="2" charset="-122"/>
                <a:cs typeface="宋体" panose="02010600030101010101" pitchFamily="2" charset="-122"/>
              </a:rPr>
              <a:t>对抗样本攻击是一种能够让模型产生错误分类的攻击方式，仅作用于模型预测阶段。攻击者利用模型对输入样本的中间参数构造相应的对抗扰动，并将其注入输入样本中，从而得到对抗样本。这些对抗样本在肉眼上难以与原始样本区分，但能够导致模型错误分类。对抗样本攻击利用了深度学习模型对输入数据的敏感性，通过微小的扰动来欺骗模型，使其产生错误的输出。</a:t>
            </a:r>
          </a:p>
        </p:txBody>
      </p:sp>
      <p:pic>
        <p:nvPicPr>
          <p:cNvPr id="5" name="图片 4"/>
          <p:cNvPicPr>
            <a:picLocks noChangeAspect="1"/>
          </p:cNvPicPr>
          <p:nvPr/>
        </p:nvPicPr>
        <p:blipFill>
          <a:blip r:embed="rId2"/>
          <a:stretch>
            <a:fillRect/>
          </a:stretch>
        </p:blipFill>
        <p:spPr>
          <a:xfrm>
            <a:off x="6002655" y="1917065"/>
            <a:ext cx="5855970" cy="3312160"/>
          </a:xfrm>
          <a:prstGeom prst="rect">
            <a:avLst/>
          </a:prstGeom>
        </p:spPr>
      </p:pic>
    </p:spTree>
    <p:extLst>
      <p:ext uri="{BB962C8B-B14F-4D97-AF65-F5344CB8AC3E}">
        <p14:creationId xmlns:p14="http://schemas.microsoft.com/office/powerpoint/2010/main" val="111533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ox(in)">
                                      <p:cBhvr>
                                        <p:cTn id="11" dur="20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406400" ty="0" sx="80000" sy="80000" flip="none" algn="ctr"/>
        </a:blipFill>
        <a:effectLst/>
      </p:bgPr>
    </p:bg>
    <p:spTree>
      <p:nvGrpSpPr>
        <p:cNvPr id="1" name="">
          <a:extLst>
            <a:ext uri="{FF2B5EF4-FFF2-40B4-BE49-F238E27FC236}">
              <a16:creationId xmlns:a16="http://schemas.microsoft.com/office/drawing/2014/main" id="{D0E1C159-5373-FA82-FB73-978502ADB019}"/>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C95EF16C-3F84-5515-A867-B1BBDCA7CD1A}"/>
              </a:ext>
            </a:extLst>
          </p:cNvPr>
          <p:cNvSpPr/>
          <p:nvPr/>
        </p:nvSpPr>
        <p:spPr>
          <a:xfrm>
            <a:off x="0" y="260648"/>
            <a:ext cx="7632848" cy="6858000"/>
          </a:xfrm>
          <a:prstGeom prst="rect">
            <a:avLst/>
          </a:prstGeom>
          <a:gradFill flip="none" rotWithShape="1">
            <a:gsLst>
              <a:gs pos="80000">
                <a:schemeClr val="bg1">
                  <a:alpha val="0"/>
                </a:schemeClr>
              </a:gs>
              <a:gs pos="22000">
                <a:srgbClr val="022FEE">
                  <a:alpha val="13000"/>
                </a:srgbClr>
              </a:gs>
            </a:gsLst>
            <a:lin ang="27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阿里巴巴普惠体 Medium"/>
              <a:cs typeface="阿里巴巴普惠体 Medium"/>
              <a:sym typeface="Times New Roman"/>
            </a:endParaRPr>
          </a:p>
        </p:txBody>
      </p:sp>
      <p:grpSp>
        <p:nvGrpSpPr>
          <p:cNvPr id="6" name="组合 5">
            <a:extLst>
              <a:ext uri="{FF2B5EF4-FFF2-40B4-BE49-F238E27FC236}">
                <a16:creationId xmlns:a16="http://schemas.microsoft.com/office/drawing/2014/main" id="{2F683D8F-990F-31E8-81C6-36908929A2D7}"/>
              </a:ext>
            </a:extLst>
          </p:cNvPr>
          <p:cNvGrpSpPr/>
          <p:nvPr/>
        </p:nvGrpSpPr>
        <p:grpSpPr>
          <a:xfrm>
            <a:off x="335360" y="1413812"/>
            <a:ext cx="12576720" cy="1916358"/>
            <a:chOff x="347480" y="1916832"/>
            <a:chExt cx="12576720" cy="1916358"/>
          </a:xfrm>
        </p:grpSpPr>
        <p:sp>
          <p:nvSpPr>
            <p:cNvPr id="2" name="îśḻiďe">
              <a:extLst>
                <a:ext uri="{FF2B5EF4-FFF2-40B4-BE49-F238E27FC236}">
                  <a16:creationId xmlns:a16="http://schemas.microsoft.com/office/drawing/2014/main" id="{CAE4A0D8-5D7D-0AED-BB55-FF4E27206413}"/>
                </a:ext>
              </a:extLst>
            </p:cNvPr>
            <p:cNvSpPr txBox="1">
              <a:spLocks/>
            </p:cNvSpPr>
            <p:nvPr/>
          </p:nvSpPr>
          <p:spPr>
            <a:xfrm>
              <a:off x="347480" y="3353059"/>
              <a:ext cx="12576720" cy="480131"/>
            </a:xfrm>
            <a:prstGeom prst="rect">
              <a:avLst/>
            </a:prstGeom>
          </p:spPr>
          <p:txBody>
            <a:bodyPr/>
            <a:lstStyle>
              <a:defPPr>
                <a:defRPr lang="zh-CN"/>
              </a:defPPr>
              <a:lvl1pPr>
                <a:lnSpc>
                  <a:spcPct val="90000"/>
                </a:lnSpc>
                <a:spcBef>
                  <a:spcPct val="0"/>
                </a:spcBef>
                <a:buNone/>
                <a:defRPr kumimoji="1" sz="8000">
                  <a:solidFill>
                    <a:schemeClr val="bg1"/>
                  </a:solidFill>
                  <a:latin typeface="阿里巴巴普惠体 Heavy" pitchFamily="18" charset="-122"/>
                  <a:ea typeface="阿里巴巴普惠体 Heavy" pitchFamily="18" charset="-122"/>
                  <a:cs typeface="阿里巴巴普惠体 Heavy" pitchFamily="18" charset="-122"/>
                </a:defRPr>
              </a:lvl1pPr>
            </a:lstStyle>
            <a:p>
              <a:r>
                <a:rPr lang="zh-CN" altLang="en-US" dirty="0">
                  <a:sym typeface="Times New Roman" panose="02020603050405020304"/>
                </a:rPr>
                <a:t>深度学习中的</a:t>
              </a:r>
              <a:endParaRPr lang="en-US" altLang="zh-CN" dirty="0">
                <a:sym typeface="Times New Roman" panose="02020603050405020304"/>
              </a:endParaRPr>
            </a:p>
            <a:p>
              <a:r>
                <a:rPr lang="zh-CN" altLang="en-US" dirty="0">
                  <a:sym typeface="Times New Roman" panose="02020603050405020304"/>
                </a:rPr>
                <a:t>隐私保护方法</a:t>
              </a:r>
            </a:p>
            <a:p>
              <a:endParaRPr lang="en-US" altLang="zh-CN" dirty="0">
                <a:sym typeface="Times New Roman"/>
              </a:endParaRPr>
            </a:p>
          </p:txBody>
        </p:sp>
        <p:sp>
          <p:nvSpPr>
            <p:cNvPr id="4" name="išlîḍê">
              <a:extLst>
                <a:ext uri="{FF2B5EF4-FFF2-40B4-BE49-F238E27FC236}">
                  <a16:creationId xmlns:a16="http://schemas.microsoft.com/office/drawing/2014/main" id="{C11DD9C0-9FE3-F1F0-22F2-D48A8E205713}"/>
                </a:ext>
              </a:extLst>
            </p:cNvPr>
            <p:cNvSpPr txBox="1">
              <a:spLocks/>
            </p:cNvSpPr>
            <p:nvPr/>
          </p:nvSpPr>
          <p:spPr>
            <a:xfrm>
              <a:off x="739280" y="1916832"/>
              <a:ext cx="3052464" cy="1436227"/>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r>
                <a:rPr lang="en-US" altLang="zh-CN" sz="9600" dirty="0">
                  <a:solidFill>
                    <a:schemeClr val="bg1"/>
                  </a:solidFill>
                  <a:latin typeface="Times New Roman"/>
                  <a:ea typeface="阿里巴巴普惠体 Medium"/>
                  <a:cs typeface="阿里巴巴普惠体 Medium"/>
                  <a:sym typeface="Times New Roman"/>
                </a:rPr>
                <a:t>04</a:t>
              </a:r>
            </a:p>
          </p:txBody>
        </p:sp>
      </p:grpSp>
    </p:spTree>
    <p:extLst>
      <p:ext uri="{BB962C8B-B14F-4D97-AF65-F5344CB8AC3E}">
        <p14:creationId xmlns:p14="http://schemas.microsoft.com/office/powerpoint/2010/main" val="238188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11424" y="1557853"/>
            <a:ext cx="10000615" cy="1333500"/>
            <a:chOff x="1375224" y="2374676"/>
            <a:chExt cx="10000615" cy="1333500"/>
          </a:xfrm>
        </p:grpSpPr>
        <p:sp>
          <p:nvSpPr>
            <p:cNvPr id="4" name="文本框 3"/>
            <p:cNvSpPr txBox="1"/>
            <p:nvPr/>
          </p:nvSpPr>
          <p:spPr>
            <a:xfrm>
              <a:off x="1375224" y="2902361"/>
              <a:ext cx="10000615" cy="805815"/>
            </a:xfrm>
            <a:prstGeom prst="rect">
              <a:avLst/>
            </a:prstGeom>
            <a:noFill/>
          </p:spPr>
          <p:txBody>
            <a:bodyPr wrap="square">
              <a:noAutofit/>
            </a:bodyPr>
            <a:lstStyle/>
            <a:p>
              <a:pPr algn="just">
                <a:lnSpc>
                  <a:spcPct val="130000"/>
                </a:lnSpc>
              </a:pPr>
              <a:r>
                <a:rPr lang="en-US" altLang="zh-CN" sz="1200" dirty="0">
                  <a:solidFill>
                    <a:schemeClr val="tx1"/>
                  </a:solidFill>
                  <a:latin typeface="Times New Roman" panose="02020603050405020304"/>
                  <a:ea typeface="阿里巴巴普惠体 Medium"/>
                  <a:cs typeface="阿里巴巴普惠体 Medium"/>
                  <a:sym typeface="Times New Roman" panose="02020603050405020304"/>
                </a:rPr>
                <a:t>       </a:t>
              </a:r>
              <a:r>
                <a:rPr lang="en-US" altLang="zh-CN" dirty="0">
                  <a:solidFill>
                    <a:schemeClr val="tx1"/>
                  </a:solidFill>
                  <a:latin typeface="Times New Roman" panose="02020603050405020304"/>
                  <a:ea typeface="阿里巴巴普惠体 Medium"/>
                  <a:cs typeface="阿里巴巴普惠体 Medium"/>
                  <a:sym typeface="Times New Roman" panose="02020603050405020304"/>
                </a:rPr>
                <a:t> </a:t>
              </a:r>
              <a:r>
                <a:rPr lang="en-US" altLang="zh-CN" dirty="0">
                  <a:solidFill>
                    <a:schemeClr val="tx1"/>
                  </a:solidFill>
                  <a:ea typeface="+mn-lt"/>
                  <a:cs typeface="+mn-lt"/>
                  <a:sym typeface="Times New Roman" panose="02020603050405020304"/>
                </a:rPr>
                <a:t> 定义：对个人信息进行处理，以确保在不暴露个人身份信息的情况下，仍然能够实现模型的训练和预测。</a:t>
              </a:r>
            </a:p>
            <a:p>
              <a:pPr algn="just">
                <a:lnSpc>
                  <a:spcPct val="130000"/>
                </a:lnSpc>
              </a:pPr>
              <a:r>
                <a:rPr lang="en-US" altLang="zh-CN" dirty="0">
                  <a:solidFill>
                    <a:schemeClr val="tx1"/>
                  </a:solidFill>
                  <a:latin typeface="Times New Roman" panose="02020603050405020304"/>
                  <a:ea typeface="阿里巴巴普惠体 Medium"/>
                  <a:cs typeface="阿里巴巴普惠体 Medium"/>
                  <a:sym typeface="Times New Roman" panose="02020603050405020304"/>
                </a:rPr>
                <a:t>     </a:t>
              </a:r>
            </a:p>
          </p:txBody>
        </p:sp>
        <p:sp>
          <p:nvSpPr>
            <p:cNvPr id="5" name="文本框 4"/>
            <p:cNvSpPr txBox="1"/>
            <p:nvPr/>
          </p:nvSpPr>
          <p:spPr>
            <a:xfrm>
              <a:off x="1375224" y="2374676"/>
              <a:ext cx="3196590" cy="423545"/>
            </a:xfrm>
            <a:prstGeom prst="rect">
              <a:avLst/>
            </a:prstGeom>
            <a:noFill/>
          </p:spPr>
          <p:txBody>
            <a:bodyPr wrap="square">
              <a:spAutoFit/>
            </a:bodyPr>
            <a:lstStyle/>
            <a:p>
              <a:pPr algn="just">
                <a:lnSpc>
                  <a:spcPct val="120000"/>
                </a:lnSpc>
              </a:pPr>
              <a:r>
                <a:rPr kumimoji="1" lang="zh-CN" altLang="en-US" dirty="0">
                  <a:solidFill>
                    <a:schemeClr val="tx1"/>
                  </a:solidFill>
                  <a:ea typeface="+mn-lt"/>
                  <a:cs typeface="阿里巴巴普惠体 Medium"/>
                  <a:sym typeface="Times New Roman" panose="02020603050405020304"/>
                </a:rPr>
                <a:t>数据脱敏</a:t>
              </a:r>
            </a:p>
          </p:txBody>
        </p:sp>
      </p:grpSp>
      <p:cxnSp>
        <p:nvCxnSpPr>
          <p:cNvPr id="43" name="直接连接符 42"/>
          <p:cNvCxnSpPr/>
          <p:nvPr/>
        </p:nvCxnSpPr>
        <p:spPr>
          <a:xfrm>
            <a:off x="1003580" y="2017159"/>
            <a:ext cx="1331912"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34194" y="174638"/>
            <a:ext cx="4286292" cy="1019823"/>
            <a:chOff x="701198" y="276236"/>
            <a:chExt cx="4286292" cy="1019823"/>
          </a:xfrm>
        </p:grpSpPr>
        <p:grpSp>
          <p:nvGrpSpPr>
            <p:cNvPr id="10" name="组合 9"/>
            <p:cNvGrpSpPr/>
            <p:nvPr/>
          </p:nvGrpSpPr>
          <p:grpSpPr>
            <a:xfrm>
              <a:off x="846119" y="333155"/>
              <a:ext cx="4141371" cy="905986"/>
              <a:chOff x="846119" y="333155"/>
              <a:chExt cx="4141371" cy="905986"/>
            </a:xfrm>
          </p:grpSpPr>
          <p:grpSp>
            <p:nvGrpSpPr>
              <p:cNvPr id="46" name="组合 45"/>
              <p:cNvGrpSpPr/>
              <p:nvPr/>
            </p:nvGrpSpPr>
            <p:grpSpPr>
              <a:xfrm>
                <a:off x="846119" y="333155"/>
                <a:ext cx="4141371" cy="905986"/>
                <a:chOff x="903371" y="249943"/>
                <a:chExt cx="5056691" cy="679699"/>
              </a:xfrm>
            </p:grpSpPr>
            <p:sp>
              <p:nvSpPr>
                <p:cNvPr id="50" name="任意多边形 29"/>
                <p:cNvSpPr/>
                <p:nvPr/>
              </p:nvSpPr>
              <p:spPr bwMode="auto">
                <a:xfrm>
                  <a:off x="903371" y="249943"/>
                  <a:ext cx="5056691"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882" tIns="60941" rIns="121882" bIns="60941" numCol="1" anchor="t" anchorCtr="0" compatLnSpc="1">
                  <a:noAutofit/>
                </a:bodyPr>
                <a:lstStyle/>
                <a:p>
                  <a:endParaRPr lang="zh-CN" altLang="en-US">
                    <a:solidFill>
                      <a:prstClr val="black"/>
                    </a:solidFill>
                    <a:latin typeface="Times New Roman" panose="02020603050405020304"/>
                    <a:ea typeface="阿里巴巴普惠体 Medium"/>
                    <a:cs typeface="阿里巴巴普惠体 Medium"/>
                    <a:sym typeface="Times New Roman" panose="02020603050405020304"/>
                  </a:endParaRPr>
                </a:p>
              </p:txBody>
            </p:sp>
            <p:sp>
              <p:nvSpPr>
                <p:cNvPr id="51" name="任意多边形 30"/>
                <p:cNvSpPr/>
                <p:nvPr/>
              </p:nvSpPr>
              <p:spPr bwMode="auto">
                <a:xfrm>
                  <a:off x="1010779" y="325868"/>
                  <a:ext cx="4820922"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6A92C1"/>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121882" tIns="60941" rIns="121882" bIns="60941" numCol="1" anchor="t" anchorCtr="0" compatLnSpc="1">
                  <a:noAutofit/>
                </a:bodyPr>
                <a:lstStyle/>
                <a:p>
                  <a:endParaRPr lang="zh-CN" altLang="en-US">
                    <a:solidFill>
                      <a:prstClr val="black"/>
                    </a:solidFill>
                    <a:latin typeface="Times New Roman" panose="02020603050405020304"/>
                    <a:ea typeface="阿里巴巴普惠体 Medium"/>
                    <a:cs typeface="阿里巴巴普惠体 Medium"/>
                    <a:sym typeface="Times New Roman" panose="02020603050405020304"/>
                  </a:endParaRPr>
                </a:p>
              </p:txBody>
            </p:sp>
          </p:grpSp>
          <p:sp>
            <p:nvSpPr>
              <p:cNvPr id="49" name="ïṥliḍê"/>
              <p:cNvSpPr/>
              <p:nvPr/>
            </p:nvSpPr>
            <p:spPr>
              <a:xfrm>
                <a:off x="1949969" y="506548"/>
                <a:ext cx="2664295" cy="460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sz="2400" dirty="0">
                    <a:solidFill>
                      <a:schemeClr val="bg1"/>
                    </a:solidFill>
                    <a:latin typeface="Times New Roman" panose="02020603050405020304"/>
                    <a:ea typeface="阿里巴巴普惠体 Medium"/>
                    <a:cs typeface="阿里巴巴普惠体 Medium"/>
                    <a:sym typeface="Times New Roman" panose="02020603050405020304"/>
                  </a:rPr>
                  <a:t>数据脱敏</a:t>
                </a:r>
              </a:p>
            </p:txBody>
          </p:sp>
        </p:grpSp>
        <p:grpSp>
          <p:nvGrpSpPr>
            <p:cNvPr id="12" name="组合 11"/>
            <p:cNvGrpSpPr/>
            <p:nvPr/>
          </p:nvGrpSpPr>
          <p:grpSpPr>
            <a:xfrm>
              <a:off x="701198" y="276236"/>
              <a:ext cx="1150661" cy="1019823"/>
              <a:chOff x="701198" y="276236"/>
              <a:chExt cx="1150661" cy="1019823"/>
            </a:xfrm>
          </p:grpSpPr>
          <p:grpSp>
            <p:nvGrpSpPr>
              <p:cNvPr id="22" name="组合 21"/>
              <p:cNvGrpSpPr/>
              <p:nvPr/>
            </p:nvGrpSpPr>
            <p:grpSpPr>
              <a:xfrm rot="16200000">
                <a:off x="766617" y="210817"/>
                <a:ext cx="1019823" cy="1150661"/>
                <a:chOff x="8439634" y="3544648"/>
                <a:chExt cx="1611146" cy="1817848"/>
              </a:xfrm>
            </p:grpSpPr>
            <p:sp>
              <p:nvSpPr>
                <p:cNvPr id="44"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882" tIns="60941" rIns="121882" bIns="60941" numCol="1" anchor="t" anchorCtr="0" compatLnSpc="1"/>
                <a:lstStyle/>
                <a:p>
                  <a:endParaRPr lang="zh-CN" altLang="en-US">
                    <a:solidFill>
                      <a:prstClr val="black"/>
                    </a:solidFill>
                    <a:latin typeface="Times New Roman" panose="02020603050405020304"/>
                    <a:ea typeface="阿里巴巴普惠体 Medium"/>
                    <a:cs typeface="阿里巴巴普惠体 Medium"/>
                    <a:sym typeface="Times New Roman" panose="02020603050405020304"/>
                  </a:endParaRPr>
                </a:p>
              </p:txBody>
            </p:sp>
            <p:sp>
              <p:nvSpPr>
                <p:cNvPr id="45" name="Freeform 5"/>
                <p:cNvSpPr/>
                <p:nvPr/>
              </p:nvSpPr>
              <p:spPr bwMode="auto">
                <a:xfrm rot="5400000">
                  <a:off x="8582835" y="3866515"/>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6A92C1"/>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882" tIns="60941" rIns="121882" bIns="60941" numCol="1" anchor="t" anchorCtr="0" compatLnSpc="1"/>
                <a:lstStyle/>
                <a:p>
                  <a:endParaRPr lang="zh-CN" altLang="en-US">
                    <a:solidFill>
                      <a:prstClr val="black"/>
                    </a:solidFill>
                    <a:latin typeface="Times New Roman" panose="02020603050405020304"/>
                    <a:ea typeface="阿里巴巴普惠体 Medium"/>
                    <a:cs typeface="阿里巴巴普惠体 Medium"/>
                    <a:sym typeface="Times New Roman" panose="02020603050405020304"/>
                  </a:endParaRPr>
                </a:p>
              </p:txBody>
            </p:sp>
          </p:grpSp>
          <p:sp>
            <p:nvSpPr>
              <p:cNvPr id="23" name="ïṥliḍê"/>
              <p:cNvSpPr/>
              <p:nvPr/>
            </p:nvSpPr>
            <p:spPr>
              <a:xfrm>
                <a:off x="991422" y="555316"/>
                <a:ext cx="570212" cy="460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en-US" altLang="zh-CN" sz="2400" dirty="0">
                    <a:solidFill>
                      <a:schemeClr val="bg1"/>
                    </a:solidFill>
                    <a:latin typeface="Times New Roman" panose="02020603050405020304"/>
                    <a:ea typeface="阿里巴巴普惠体 Medium"/>
                    <a:cs typeface="阿里巴巴普惠体 Medium"/>
                    <a:sym typeface="Times New Roman" panose="02020603050405020304"/>
                  </a:rPr>
                  <a:t>01</a:t>
                </a:r>
                <a:endParaRPr kumimoji="1" lang="zh-CN" altLang="en-US" sz="2400" dirty="0">
                  <a:solidFill>
                    <a:schemeClr val="bg1"/>
                  </a:solidFill>
                  <a:latin typeface="Times New Roman" panose="02020603050405020304"/>
                  <a:ea typeface="阿里巴巴普惠体 Medium"/>
                  <a:cs typeface="阿里巴巴普惠体 Medium"/>
                  <a:sym typeface="Times New Roman" panose="02020603050405020304"/>
                </a:endParaRPr>
              </a:p>
            </p:txBody>
          </p:sp>
        </p:grpSp>
      </p:grpSp>
      <p:sp>
        <p:nvSpPr>
          <p:cNvPr id="15" name="文本框 14"/>
          <p:cNvSpPr txBox="1"/>
          <p:nvPr/>
        </p:nvSpPr>
        <p:spPr>
          <a:xfrm>
            <a:off x="839470" y="2998470"/>
            <a:ext cx="4833620" cy="3637280"/>
          </a:xfrm>
          <a:prstGeom prst="rect">
            <a:avLst/>
          </a:prstGeom>
          <a:noFill/>
        </p:spPr>
        <p:txBody>
          <a:bodyPr wrap="square" rtlCol="0">
            <a:noAutofit/>
          </a:bodyPr>
          <a:lstStyle/>
          <a:p>
            <a:r>
              <a:rPr lang="en-US" altLang="zh-CN">
                <a:latin typeface="Times New Roman" panose="02020603050405020304" charset="0"/>
                <a:cs typeface="Times New Roman" panose="02020603050405020304" charset="0"/>
              </a:rPr>
              <a:t>(1)   </a:t>
            </a:r>
            <a:r>
              <a:rPr lang="zh-CN" altLang="en-US">
                <a:latin typeface="Times New Roman" panose="02020603050405020304" charset="0"/>
                <a:cs typeface="Times New Roman" panose="02020603050405020304" charset="0"/>
              </a:rPr>
              <a:t>静态数据脱敏</a:t>
            </a:r>
          </a:p>
          <a:p>
            <a:r>
              <a:rPr lang="zh-CN" altLang="en-US">
                <a:latin typeface="Times New Roman" panose="02020603050405020304" charset="0"/>
                <a:cs typeface="Times New Roman" panose="02020603050405020304" charset="0"/>
              </a:rPr>
              <a:t>静态数据脱敏（SDM）：适用于将数据抽取出生产环境脱敏后分发至测试、开发、培训、数据分析等场景。</a:t>
            </a:r>
          </a:p>
          <a:p>
            <a:endParaRPr lang="zh-CN" altLang="en-US">
              <a:latin typeface="Times New Roman" panose="02020603050405020304" charset="0"/>
              <a:cs typeface="Times New Roman" panose="02020603050405020304" charset="0"/>
            </a:endParaRPr>
          </a:p>
          <a:p>
            <a:r>
              <a:rPr lang="zh-CN" altLang="en-US">
                <a:latin typeface="Times New Roman" panose="02020603050405020304" charset="0"/>
                <a:cs typeface="Times New Roman" panose="02020603050405020304" charset="0"/>
              </a:rPr>
              <a:t>有时我们可能需要将生产环境的数据 copy 到测试、开发库中，以此来排查问题或进行数据分析，但出于安全考虑又不能将敏感数据存储于非生产环境，此时就要把敏感数据从生产环境脱敏完毕之后再在非生产环境使用。</a:t>
            </a:r>
          </a:p>
          <a:p>
            <a:endParaRPr lang="zh-CN" altLang="en-US">
              <a:latin typeface="Times New Roman" panose="02020603050405020304" charset="0"/>
              <a:cs typeface="Times New Roman" panose="02020603050405020304" charset="0"/>
            </a:endParaRPr>
          </a:p>
          <a:p>
            <a:r>
              <a:rPr lang="zh-CN" altLang="en-US">
                <a:latin typeface="Times New Roman" panose="02020603050405020304" charset="0"/>
                <a:cs typeface="Times New Roman" panose="02020603050405020304" charset="0"/>
              </a:rPr>
              <a:t>这样脱敏后的数据与生产环境隔离，满足业务需要的同时又保障了生产数据的安全。</a:t>
            </a:r>
          </a:p>
        </p:txBody>
      </p:sp>
      <p:sp>
        <p:nvSpPr>
          <p:cNvPr id="16" name="文本框 15"/>
          <p:cNvSpPr txBox="1"/>
          <p:nvPr/>
        </p:nvSpPr>
        <p:spPr>
          <a:xfrm>
            <a:off x="6292215" y="3191510"/>
            <a:ext cx="5247005" cy="3221355"/>
          </a:xfrm>
          <a:prstGeom prst="rect">
            <a:avLst/>
          </a:prstGeom>
          <a:noFill/>
        </p:spPr>
        <p:txBody>
          <a:bodyPr wrap="square" rtlCol="0">
            <a:noAutofit/>
          </a:bodyPr>
          <a:lstStyle/>
          <a:p>
            <a:r>
              <a:rPr lang="en-US" altLang="zh-CN">
                <a:latin typeface="Times New Roman" panose="02020603050405020304" charset="0"/>
                <a:cs typeface="Times New Roman" panose="02020603050405020304" charset="0"/>
                <a:sym typeface="+mn-ea"/>
              </a:rPr>
              <a:t>(2)    </a:t>
            </a:r>
            <a:r>
              <a:rPr lang="zh-CN" altLang="en-US"/>
              <a:t>动态脱敏</a:t>
            </a:r>
          </a:p>
          <a:p>
            <a:r>
              <a:rPr lang="zh-CN" altLang="en-US"/>
              <a:t>动态脱敏会对数据进行多次脱敏，更多应用于直接连接生产数据的场景，在用户访问生产环境敏感数据时，通过匹配用户IP或MAC地址等脱敏条件，根据用户权限采用改写查询SQL语句等方式返回脱敏后的数据。例如运维人员在运维工作中直连生产数据库，业务人员需要通过生产环境查询客户信息等。</a:t>
            </a:r>
          </a:p>
          <a:p>
            <a:r>
              <a:rPr lang="zh-CN" altLang="en-US"/>
              <a:t>————————————————</a:t>
            </a:r>
          </a:p>
          <a:p>
            <a:endParaRPr lang="zh-CN" altLang="en-US"/>
          </a:p>
          <a:p>
            <a:r>
              <a:rPr lang="zh-CN" altLang="en-US"/>
              <a:t>                                               </a:t>
            </a:r>
          </a:p>
          <a:p>
            <a:endParaRPr lang="zh-CN" altLang="en-US"/>
          </a:p>
        </p:txBody>
      </p:sp>
    </p:spTree>
    <p:extLst>
      <p:ext uri="{BB962C8B-B14F-4D97-AF65-F5344CB8AC3E}">
        <p14:creationId xmlns:p14="http://schemas.microsoft.com/office/powerpoint/2010/main" val="156185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606584" y="174638"/>
            <a:ext cx="4286292" cy="1019823"/>
            <a:chOff x="701198" y="276236"/>
            <a:chExt cx="4286292" cy="1019823"/>
          </a:xfrm>
        </p:grpSpPr>
        <p:grpSp>
          <p:nvGrpSpPr>
            <p:cNvPr id="40" name="组合 39"/>
            <p:cNvGrpSpPr/>
            <p:nvPr/>
          </p:nvGrpSpPr>
          <p:grpSpPr>
            <a:xfrm>
              <a:off x="846119" y="333155"/>
              <a:ext cx="4141371" cy="905986"/>
              <a:chOff x="846119" y="333155"/>
              <a:chExt cx="4141371" cy="905986"/>
            </a:xfrm>
          </p:grpSpPr>
          <p:grpSp>
            <p:nvGrpSpPr>
              <p:cNvPr id="46" name="组合 45"/>
              <p:cNvGrpSpPr/>
              <p:nvPr/>
            </p:nvGrpSpPr>
            <p:grpSpPr>
              <a:xfrm>
                <a:off x="846119" y="333155"/>
                <a:ext cx="4141371" cy="905986"/>
                <a:chOff x="903371" y="249943"/>
                <a:chExt cx="5056691" cy="679699"/>
              </a:xfrm>
            </p:grpSpPr>
            <p:sp>
              <p:nvSpPr>
                <p:cNvPr id="50" name="任意多边形 29"/>
                <p:cNvSpPr/>
                <p:nvPr/>
              </p:nvSpPr>
              <p:spPr bwMode="auto">
                <a:xfrm>
                  <a:off x="903371" y="249943"/>
                  <a:ext cx="5056691"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882" tIns="60941" rIns="121882" bIns="60941" numCol="1" anchor="t" anchorCtr="0" compatLnSpc="1">
                  <a:noAutofit/>
                </a:bodyPr>
                <a:lstStyle/>
                <a:p>
                  <a:endParaRPr lang="zh-CN" altLang="en-US">
                    <a:solidFill>
                      <a:prstClr val="black"/>
                    </a:solidFill>
                    <a:latin typeface="Times New Roman" panose="02020603050405020304"/>
                    <a:ea typeface="阿里巴巴普惠体 Medium"/>
                    <a:cs typeface="阿里巴巴普惠体 Medium"/>
                    <a:sym typeface="Times New Roman" panose="02020603050405020304"/>
                  </a:endParaRPr>
                </a:p>
              </p:txBody>
            </p:sp>
            <p:sp>
              <p:nvSpPr>
                <p:cNvPr id="51" name="任意多边形 30"/>
                <p:cNvSpPr/>
                <p:nvPr/>
              </p:nvSpPr>
              <p:spPr bwMode="auto">
                <a:xfrm>
                  <a:off x="1010779" y="325868"/>
                  <a:ext cx="4820922"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6A92C1"/>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121882" tIns="60941" rIns="121882" bIns="60941" numCol="1" anchor="t" anchorCtr="0" compatLnSpc="1">
                  <a:noAutofit/>
                </a:bodyPr>
                <a:lstStyle/>
                <a:p>
                  <a:endParaRPr lang="zh-CN" altLang="en-US">
                    <a:solidFill>
                      <a:prstClr val="black"/>
                    </a:solidFill>
                    <a:latin typeface="Times New Roman" panose="02020603050405020304"/>
                    <a:ea typeface="阿里巴巴普惠体 Medium"/>
                    <a:cs typeface="阿里巴巴普惠体 Medium"/>
                    <a:sym typeface="Times New Roman" panose="02020603050405020304"/>
                  </a:endParaRPr>
                </a:p>
              </p:txBody>
            </p:sp>
          </p:grpSp>
          <p:sp>
            <p:nvSpPr>
              <p:cNvPr id="49" name="ïṥliḍê"/>
              <p:cNvSpPr/>
              <p:nvPr/>
            </p:nvSpPr>
            <p:spPr>
              <a:xfrm>
                <a:off x="2063634" y="572589"/>
                <a:ext cx="2664295" cy="460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sz="2400" dirty="0">
                    <a:solidFill>
                      <a:schemeClr val="bg1"/>
                    </a:solidFill>
                    <a:latin typeface="Times New Roman" panose="02020603050405020304"/>
                    <a:ea typeface="阿里巴巴普惠体 Medium"/>
                    <a:cs typeface="阿里巴巴普惠体 Medium"/>
                    <a:sym typeface="Times New Roman" panose="02020603050405020304"/>
                  </a:rPr>
                  <a:t>数据加密</a:t>
                </a:r>
              </a:p>
            </p:txBody>
          </p:sp>
        </p:grpSp>
        <p:grpSp>
          <p:nvGrpSpPr>
            <p:cNvPr id="41" name="组合 40"/>
            <p:cNvGrpSpPr/>
            <p:nvPr/>
          </p:nvGrpSpPr>
          <p:grpSpPr>
            <a:xfrm>
              <a:off x="701198" y="276236"/>
              <a:ext cx="1150661" cy="1019823"/>
              <a:chOff x="701198" y="276236"/>
              <a:chExt cx="1150661" cy="1019823"/>
            </a:xfrm>
          </p:grpSpPr>
          <p:grpSp>
            <p:nvGrpSpPr>
              <p:cNvPr id="42" name="组合 41"/>
              <p:cNvGrpSpPr/>
              <p:nvPr/>
            </p:nvGrpSpPr>
            <p:grpSpPr>
              <a:xfrm rot="16200000">
                <a:off x="766617" y="210817"/>
                <a:ext cx="1019823" cy="1150661"/>
                <a:chOff x="8439634" y="3544648"/>
                <a:chExt cx="1611146" cy="1817848"/>
              </a:xfrm>
            </p:grpSpPr>
            <p:sp>
              <p:nvSpPr>
                <p:cNvPr id="44"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882" tIns="60941" rIns="121882" bIns="60941" numCol="1" anchor="t" anchorCtr="0" compatLnSpc="1"/>
                <a:lstStyle/>
                <a:p>
                  <a:endParaRPr lang="zh-CN" altLang="en-US">
                    <a:solidFill>
                      <a:prstClr val="black"/>
                    </a:solidFill>
                    <a:latin typeface="Times New Roman" panose="02020603050405020304"/>
                    <a:ea typeface="阿里巴巴普惠体 Medium"/>
                    <a:cs typeface="阿里巴巴普惠体 Medium"/>
                    <a:sym typeface="Times New Roman" panose="02020603050405020304"/>
                  </a:endParaRPr>
                </a:p>
              </p:txBody>
            </p:sp>
            <p:sp>
              <p:nvSpPr>
                <p:cNvPr id="45" name="Freeform 5"/>
                <p:cNvSpPr/>
                <p:nvPr/>
              </p:nvSpPr>
              <p:spPr bwMode="auto">
                <a:xfrm rot="5400000">
                  <a:off x="8582835" y="3866515"/>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6A92C1"/>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882" tIns="60941" rIns="121882" bIns="60941" numCol="1" anchor="t" anchorCtr="0" compatLnSpc="1"/>
                <a:lstStyle/>
                <a:p>
                  <a:endParaRPr lang="zh-CN" altLang="en-US">
                    <a:solidFill>
                      <a:prstClr val="black"/>
                    </a:solidFill>
                    <a:latin typeface="Times New Roman" panose="02020603050405020304"/>
                    <a:ea typeface="阿里巴巴普惠体 Medium"/>
                    <a:cs typeface="阿里巴巴普惠体 Medium"/>
                    <a:sym typeface="Times New Roman" panose="02020603050405020304"/>
                  </a:endParaRPr>
                </a:p>
              </p:txBody>
            </p:sp>
          </p:grpSp>
          <p:sp>
            <p:nvSpPr>
              <p:cNvPr id="43" name="ïṥliḍê"/>
              <p:cNvSpPr/>
              <p:nvPr/>
            </p:nvSpPr>
            <p:spPr>
              <a:xfrm>
                <a:off x="991422" y="555316"/>
                <a:ext cx="570212" cy="460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en-US" altLang="zh-CN" sz="2400" dirty="0">
                    <a:solidFill>
                      <a:schemeClr val="bg1"/>
                    </a:solidFill>
                    <a:latin typeface="Times New Roman" panose="02020603050405020304"/>
                    <a:ea typeface="阿里巴巴普惠体 Medium"/>
                    <a:cs typeface="阿里巴巴普惠体 Medium"/>
                    <a:sym typeface="Times New Roman" panose="02020603050405020304"/>
                  </a:rPr>
                  <a:t>02</a:t>
                </a:r>
                <a:endParaRPr kumimoji="1" lang="zh-CN" altLang="en-US" sz="2400" dirty="0">
                  <a:solidFill>
                    <a:schemeClr val="bg1"/>
                  </a:solidFill>
                  <a:latin typeface="Times New Roman" panose="02020603050405020304"/>
                  <a:ea typeface="阿里巴巴普惠体 Medium"/>
                  <a:cs typeface="阿里巴巴普惠体 Medium"/>
                  <a:sym typeface="Times New Roman" panose="02020603050405020304"/>
                </a:endParaRPr>
              </a:p>
            </p:txBody>
          </p:sp>
        </p:grpSp>
      </p:grpSp>
      <p:sp>
        <p:nvSpPr>
          <p:cNvPr id="4" name="文本框 3"/>
          <p:cNvSpPr txBox="1"/>
          <p:nvPr/>
        </p:nvSpPr>
        <p:spPr>
          <a:xfrm>
            <a:off x="7740015" y="1635760"/>
            <a:ext cx="3972560" cy="4060190"/>
          </a:xfrm>
          <a:prstGeom prst="rect">
            <a:avLst/>
          </a:prstGeom>
          <a:noFill/>
        </p:spPr>
        <p:txBody>
          <a:bodyPr wrap="square" rtlCol="0">
            <a:noAutofit/>
          </a:bodyPr>
          <a:lstStyle/>
          <a:p>
            <a:endParaRPr lang="zh-CN" altLang="en-US"/>
          </a:p>
        </p:txBody>
      </p:sp>
      <p:sp>
        <p:nvSpPr>
          <p:cNvPr id="2" name="文本框 1"/>
          <p:cNvSpPr txBox="1"/>
          <p:nvPr/>
        </p:nvSpPr>
        <p:spPr>
          <a:xfrm>
            <a:off x="896620" y="1772920"/>
            <a:ext cx="9742170" cy="751205"/>
          </a:xfrm>
          <a:prstGeom prst="rect">
            <a:avLst/>
          </a:prstGeom>
          <a:noFill/>
        </p:spPr>
        <p:txBody>
          <a:bodyPr wrap="square" rtlCol="0">
            <a:noAutofit/>
          </a:bodyPr>
          <a:lstStyle/>
          <a:p>
            <a:r>
              <a:rPr lang="zh-CN" altLang="en-US"/>
              <a:t>加密是一种用于保护数据安全的技术，它涉及到对数据进行编码，以确保只有授权的用户可以访问。在深度学习中，我们可以使用加密技术对训练数据和模型进行保护，以确保数据安全。</a:t>
            </a:r>
          </a:p>
        </p:txBody>
      </p:sp>
      <p:sp>
        <p:nvSpPr>
          <p:cNvPr id="3" name="文本框 2"/>
          <p:cNvSpPr txBox="1"/>
          <p:nvPr/>
        </p:nvSpPr>
        <p:spPr>
          <a:xfrm>
            <a:off x="896620" y="2546985"/>
            <a:ext cx="9448800" cy="767715"/>
          </a:xfrm>
          <a:prstGeom prst="rect">
            <a:avLst/>
          </a:prstGeom>
          <a:noFill/>
        </p:spPr>
        <p:txBody>
          <a:bodyPr wrap="square" rtlCol="0">
            <a:noAutofit/>
          </a:bodyPr>
          <a:lstStyle/>
          <a:p>
            <a:r>
              <a:rPr lang="zh-CN" altLang="en-US"/>
              <a:t>加密技术涉及到对数据进行编码，以确保只有授权的用户可以访问。例如，我们可以使用加密技术对训练数据和模型进行保护，以确保数据安全。具体操作步骤如下：</a:t>
            </a:r>
          </a:p>
        </p:txBody>
      </p:sp>
      <p:sp>
        <p:nvSpPr>
          <p:cNvPr id="7" name="文本框 6"/>
          <p:cNvSpPr txBox="1"/>
          <p:nvPr/>
        </p:nvSpPr>
        <p:spPr>
          <a:xfrm>
            <a:off x="3863975" y="3365500"/>
            <a:ext cx="5224780" cy="1150620"/>
          </a:xfrm>
          <a:prstGeom prst="rect">
            <a:avLst/>
          </a:prstGeom>
          <a:noFill/>
        </p:spPr>
        <p:txBody>
          <a:bodyPr wrap="square" rtlCol="0">
            <a:noAutofit/>
          </a:bodyPr>
          <a:lstStyle/>
          <a:p>
            <a:r>
              <a:rPr lang="en-US" altLang="zh-CN"/>
              <a:t>E(M)=E</a:t>
            </a:r>
            <a:r>
              <a:rPr lang="en-US" altLang="zh-CN" baseline="-25000"/>
              <a:t>key</a:t>
            </a:r>
            <a:r>
              <a:rPr lang="zh-CN" altLang="en-US"/>
              <a:t>（</a:t>
            </a:r>
            <a:r>
              <a:rPr lang="en-US" altLang="zh-CN"/>
              <a:t>M</a:t>
            </a:r>
            <a:r>
              <a:rPr lang="zh-CN" altLang="en-US"/>
              <a:t>）</a:t>
            </a:r>
          </a:p>
          <a:p>
            <a:endParaRPr lang="zh-CN" altLang="en-US"/>
          </a:p>
          <a:p>
            <a:r>
              <a:rPr lang="en-US" altLang="zh-CN"/>
              <a:t>D(M)=D</a:t>
            </a:r>
            <a:r>
              <a:rPr lang="en-US" altLang="zh-CN" baseline="-25000"/>
              <a:t>key</a:t>
            </a:r>
            <a:r>
              <a:rPr lang="zh-CN" altLang="en-US"/>
              <a:t>（</a:t>
            </a:r>
            <a:r>
              <a:rPr lang="en-US" altLang="zh-CN"/>
              <a:t>E</a:t>
            </a:r>
            <a:r>
              <a:rPr lang="zh-CN" altLang="en-US"/>
              <a:t>）</a:t>
            </a:r>
          </a:p>
        </p:txBody>
      </p:sp>
      <p:sp>
        <p:nvSpPr>
          <p:cNvPr id="9" name="文本框 8"/>
          <p:cNvSpPr txBox="1"/>
          <p:nvPr/>
        </p:nvSpPr>
        <p:spPr>
          <a:xfrm>
            <a:off x="911225" y="4667250"/>
            <a:ext cx="9449435" cy="1295400"/>
          </a:xfrm>
          <a:prstGeom prst="rect">
            <a:avLst/>
          </a:prstGeom>
          <a:noFill/>
        </p:spPr>
        <p:txBody>
          <a:bodyPr wrap="square" rtlCol="0">
            <a:noAutofit/>
          </a:bodyPr>
          <a:lstStyle/>
          <a:p>
            <a:r>
              <a:rPr lang="zh-CN" altLang="en-US"/>
              <a:t>其中，</a:t>
            </a:r>
            <a:r>
              <a:rPr lang="en-US" altLang="zh-CN">
                <a:sym typeface="+mn-ea"/>
              </a:rPr>
              <a:t>E(M)</a:t>
            </a:r>
            <a:r>
              <a:rPr lang="zh-CN" altLang="en-US"/>
              <a:t>是加密后的数据，</a:t>
            </a:r>
            <a:r>
              <a:rPr lang="en-US" altLang="zh-CN">
                <a:sym typeface="+mn-ea"/>
              </a:rPr>
              <a:t>D(M)</a:t>
            </a:r>
            <a:r>
              <a:rPr lang="zh-CN" altLang="en-US"/>
              <a:t>是解密后的数据，</a:t>
            </a:r>
            <a:r>
              <a:rPr lang="en-US" altLang="zh-CN">
                <a:sym typeface="+mn-ea"/>
              </a:rPr>
              <a:t>E</a:t>
            </a:r>
            <a:r>
              <a:rPr lang="en-US" altLang="zh-CN" baseline="-25000">
                <a:sym typeface="+mn-ea"/>
              </a:rPr>
              <a:t>key</a:t>
            </a:r>
            <a:r>
              <a:rPr lang="zh-CN" altLang="en-US">
                <a:sym typeface="+mn-ea"/>
              </a:rPr>
              <a:t>（</a:t>
            </a:r>
            <a:r>
              <a:rPr lang="en-US" altLang="zh-CN">
                <a:sym typeface="+mn-ea"/>
              </a:rPr>
              <a:t>M</a:t>
            </a:r>
            <a:r>
              <a:rPr lang="zh-CN" altLang="en-US">
                <a:sym typeface="+mn-ea"/>
              </a:rPr>
              <a:t>）</a:t>
            </a:r>
            <a:r>
              <a:rPr lang="zh-CN" altLang="en-US"/>
              <a:t>是使用密钥</a:t>
            </a:r>
            <a:r>
              <a:rPr lang="en-US" altLang="zh-CN"/>
              <a:t>key</a:t>
            </a:r>
            <a:r>
              <a:rPr lang="zh-CN" altLang="en-US"/>
              <a:t>进行加密的数据，</a:t>
            </a:r>
            <a:r>
              <a:rPr lang="en-US" altLang="zh-CN">
                <a:sym typeface="+mn-ea"/>
              </a:rPr>
              <a:t>D</a:t>
            </a:r>
            <a:r>
              <a:rPr lang="en-US" altLang="zh-CN" baseline="-25000">
                <a:sym typeface="+mn-ea"/>
              </a:rPr>
              <a:t>key</a:t>
            </a:r>
            <a:r>
              <a:rPr lang="zh-CN" altLang="en-US">
                <a:sym typeface="+mn-ea"/>
              </a:rPr>
              <a:t>（</a:t>
            </a:r>
            <a:r>
              <a:rPr lang="en-US" altLang="zh-CN">
                <a:sym typeface="+mn-ea"/>
              </a:rPr>
              <a:t>E</a:t>
            </a:r>
            <a:r>
              <a:rPr lang="zh-CN" altLang="en-US">
                <a:sym typeface="+mn-ea"/>
              </a:rPr>
              <a:t>）</a:t>
            </a:r>
            <a:r>
              <a:rPr lang="zh-CN" altLang="en-US"/>
              <a:t>是使用密钥</a:t>
            </a:r>
            <a:r>
              <a:rPr lang="en-US" altLang="zh-CN"/>
              <a:t>key</a:t>
            </a:r>
            <a:r>
              <a:rPr lang="zh-CN" altLang="en-US"/>
              <a:t>进行解密的数据。</a:t>
            </a:r>
          </a:p>
        </p:txBody>
      </p:sp>
    </p:spTree>
    <p:extLst>
      <p:ext uri="{BB962C8B-B14F-4D97-AF65-F5344CB8AC3E}">
        <p14:creationId xmlns:p14="http://schemas.microsoft.com/office/powerpoint/2010/main" val="2172908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462439" y="256553"/>
            <a:ext cx="4286292" cy="1019823"/>
            <a:chOff x="701198" y="276236"/>
            <a:chExt cx="4286292" cy="1019823"/>
          </a:xfrm>
        </p:grpSpPr>
        <p:grpSp>
          <p:nvGrpSpPr>
            <p:cNvPr id="17" name="组合 16"/>
            <p:cNvGrpSpPr/>
            <p:nvPr/>
          </p:nvGrpSpPr>
          <p:grpSpPr>
            <a:xfrm>
              <a:off x="846119" y="333155"/>
              <a:ext cx="4141371" cy="905986"/>
              <a:chOff x="846119" y="333155"/>
              <a:chExt cx="4141371" cy="905986"/>
            </a:xfrm>
          </p:grpSpPr>
          <p:grpSp>
            <p:nvGrpSpPr>
              <p:cNvPr id="50" name="组合 49"/>
              <p:cNvGrpSpPr/>
              <p:nvPr/>
            </p:nvGrpSpPr>
            <p:grpSpPr>
              <a:xfrm>
                <a:off x="846119" y="333155"/>
                <a:ext cx="4141371" cy="905986"/>
                <a:chOff x="903371" y="249943"/>
                <a:chExt cx="5056691" cy="679699"/>
              </a:xfrm>
            </p:grpSpPr>
            <p:sp>
              <p:nvSpPr>
                <p:cNvPr id="54" name="任意多边形 29"/>
                <p:cNvSpPr/>
                <p:nvPr/>
              </p:nvSpPr>
              <p:spPr bwMode="auto">
                <a:xfrm>
                  <a:off x="903371" y="249943"/>
                  <a:ext cx="5056691"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882" tIns="60941" rIns="121882" bIns="60941" numCol="1" anchor="t" anchorCtr="0" compatLnSpc="1">
                  <a:noAutofit/>
                </a:bodyPr>
                <a:lstStyle/>
                <a:p>
                  <a:endParaRPr lang="zh-CN" altLang="en-US">
                    <a:solidFill>
                      <a:prstClr val="black"/>
                    </a:solidFill>
                    <a:latin typeface="Times New Roman" panose="02020603050405020304"/>
                    <a:ea typeface="阿里巴巴普惠体 Medium"/>
                    <a:cs typeface="阿里巴巴普惠体 Medium"/>
                    <a:sym typeface="Times New Roman" panose="02020603050405020304"/>
                  </a:endParaRPr>
                </a:p>
              </p:txBody>
            </p:sp>
            <p:sp>
              <p:nvSpPr>
                <p:cNvPr id="55" name="任意多边形 30"/>
                <p:cNvSpPr/>
                <p:nvPr/>
              </p:nvSpPr>
              <p:spPr bwMode="auto">
                <a:xfrm>
                  <a:off x="1010779" y="325868"/>
                  <a:ext cx="4820922"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6A92C1"/>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121882" tIns="60941" rIns="121882" bIns="60941" numCol="1" anchor="t" anchorCtr="0" compatLnSpc="1">
                  <a:noAutofit/>
                </a:bodyPr>
                <a:lstStyle/>
                <a:p>
                  <a:endParaRPr lang="zh-CN" altLang="en-US">
                    <a:solidFill>
                      <a:prstClr val="black"/>
                    </a:solidFill>
                    <a:latin typeface="Times New Roman" panose="02020603050405020304"/>
                    <a:ea typeface="阿里巴巴普惠体 Medium"/>
                    <a:cs typeface="阿里巴巴普惠体 Medium"/>
                    <a:sym typeface="Times New Roman" panose="02020603050405020304"/>
                  </a:endParaRPr>
                </a:p>
              </p:txBody>
            </p:sp>
          </p:grpSp>
          <p:sp>
            <p:nvSpPr>
              <p:cNvPr id="53" name="ïṥliḍê"/>
              <p:cNvSpPr/>
              <p:nvPr/>
            </p:nvSpPr>
            <p:spPr>
              <a:xfrm>
                <a:off x="1509914" y="530043"/>
                <a:ext cx="2664295" cy="460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r>
                  <a:rPr kumimoji="1" lang="zh-CN" altLang="en-US" sz="2400" dirty="0">
                    <a:solidFill>
                      <a:schemeClr val="bg1"/>
                    </a:solidFill>
                    <a:latin typeface="Times New Roman" panose="02020603050405020304"/>
                    <a:ea typeface="阿里巴巴普惠体 Medium"/>
                    <a:cs typeface="阿里巴巴普惠体 Medium"/>
                    <a:sym typeface="Times New Roman" panose="02020603050405020304"/>
                  </a:rPr>
                  <a:t>差分隐私</a:t>
                </a:r>
              </a:p>
            </p:txBody>
          </p:sp>
        </p:grpSp>
        <p:grpSp>
          <p:nvGrpSpPr>
            <p:cNvPr id="37" name="组合 36"/>
            <p:cNvGrpSpPr/>
            <p:nvPr/>
          </p:nvGrpSpPr>
          <p:grpSpPr>
            <a:xfrm>
              <a:off x="701198" y="276236"/>
              <a:ext cx="1150661" cy="1019823"/>
              <a:chOff x="701198" y="276236"/>
              <a:chExt cx="1150661" cy="1019823"/>
            </a:xfrm>
          </p:grpSpPr>
          <p:grpSp>
            <p:nvGrpSpPr>
              <p:cNvPr id="46" name="组合 45"/>
              <p:cNvGrpSpPr/>
              <p:nvPr/>
            </p:nvGrpSpPr>
            <p:grpSpPr>
              <a:xfrm rot="16200000">
                <a:off x="766617" y="210817"/>
                <a:ext cx="1019823" cy="1150661"/>
                <a:chOff x="8439634" y="3544648"/>
                <a:chExt cx="1611146" cy="1817848"/>
              </a:xfrm>
            </p:grpSpPr>
            <p:sp>
              <p:nvSpPr>
                <p:cNvPr id="48"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882" tIns="60941" rIns="121882" bIns="60941" numCol="1" anchor="t" anchorCtr="0" compatLnSpc="1"/>
                <a:lstStyle/>
                <a:p>
                  <a:endParaRPr lang="zh-CN" altLang="en-US">
                    <a:solidFill>
                      <a:prstClr val="black"/>
                    </a:solidFill>
                    <a:latin typeface="Times New Roman" panose="02020603050405020304"/>
                    <a:ea typeface="阿里巴巴普惠体 Medium"/>
                    <a:cs typeface="阿里巴巴普惠体 Medium"/>
                    <a:sym typeface="Times New Roman" panose="02020603050405020304"/>
                  </a:endParaRPr>
                </a:p>
              </p:txBody>
            </p:sp>
            <p:sp>
              <p:nvSpPr>
                <p:cNvPr id="49" name="Freeform 5"/>
                <p:cNvSpPr/>
                <p:nvPr/>
              </p:nvSpPr>
              <p:spPr bwMode="auto">
                <a:xfrm rot="5400000">
                  <a:off x="8582835" y="3866515"/>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6A92C1"/>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882" tIns="60941" rIns="121882" bIns="60941" numCol="1" anchor="t" anchorCtr="0" compatLnSpc="1"/>
                <a:lstStyle/>
                <a:p>
                  <a:endParaRPr lang="zh-CN" altLang="en-US">
                    <a:solidFill>
                      <a:prstClr val="black"/>
                    </a:solidFill>
                    <a:latin typeface="Times New Roman" panose="02020603050405020304"/>
                    <a:ea typeface="阿里巴巴普惠体 Medium"/>
                    <a:cs typeface="阿里巴巴普惠体 Medium"/>
                    <a:sym typeface="Times New Roman" panose="02020603050405020304"/>
                  </a:endParaRPr>
                </a:p>
              </p:txBody>
            </p:sp>
          </p:grpSp>
          <p:sp>
            <p:nvSpPr>
              <p:cNvPr id="47" name="ïṥliḍê"/>
              <p:cNvSpPr/>
              <p:nvPr/>
            </p:nvSpPr>
            <p:spPr>
              <a:xfrm>
                <a:off x="991422" y="555316"/>
                <a:ext cx="57021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en-US" altLang="zh-CN" sz="2400" dirty="0">
                    <a:solidFill>
                      <a:schemeClr val="bg1"/>
                    </a:solidFill>
                    <a:latin typeface="Times New Roman" panose="02020603050405020304"/>
                    <a:ea typeface="阿里巴巴普惠体 Medium"/>
                    <a:cs typeface="阿里巴巴普惠体 Medium"/>
                    <a:sym typeface="Times New Roman" panose="02020603050405020304"/>
                  </a:rPr>
                  <a:t>03</a:t>
                </a:r>
                <a:endParaRPr kumimoji="1" lang="zh-CN" altLang="en-US" sz="2400" dirty="0">
                  <a:solidFill>
                    <a:schemeClr val="bg1"/>
                  </a:solidFill>
                  <a:latin typeface="Times New Roman" panose="02020603050405020304"/>
                  <a:ea typeface="阿里巴巴普惠体 Medium"/>
                  <a:cs typeface="阿里巴巴普惠体 Medium"/>
                  <a:sym typeface="Times New Roman" panose="02020603050405020304"/>
                </a:endParaRPr>
              </a:p>
            </p:txBody>
          </p:sp>
        </p:grpSp>
      </p:grpSp>
      <p:sp>
        <p:nvSpPr>
          <p:cNvPr id="7" name="文本框 6"/>
          <p:cNvSpPr txBox="1"/>
          <p:nvPr/>
        </p:nvSpPr>
        <p:spPr>
          <a:xfrm>
            <a:off x="695960" y="1845945"/>
            <a:ext cx="10372090" cy="699135"/>
          </a:xfrm>
          <a:prstGeom prst="rect">
            <a:avLst/>
          </a:prstGeom>
          <a:noFill/>
        </p:spPr>
        <p:txBody>
          <a:bodyPr wrap="square" rtlCol="0">
            <a:noAutofit/>
          </a:bodyPr>
          <a:lstStyle/>
          <a:p>
            <a:r>
              <a:rPr lang="zh-CN" altLang="en-US"/>
              <a:t>差分隐私是一种用于保护数据隐私的技术，它涉及到在数据处理过程中添加噪声，以确保个人信息不被泄露。在深度学习中，我们可以使用差分隐私技术对训练数据进行处理，以保护隐私。</a:t>
            </a:r>
          </a:p>
        </p:txBody>
      </p:sp>
      <p:sp>
        <p:nvSpPr>
          <p:cNvPr id="8" name="文本框 7"/>
          <p:cNvSpPr txBox="1"/>
          <p:nvPr/>
        </p:nvSpPr>
        <p:spPr>
          <a:xfrm>
            <a:off x="695960" y="2637155"/>
            <a:ext cx="10372725" cy="572135"/>
          </a:xfrm>
          <a:prstGeom prst="rect">
            <a:avLst/>
          </a:prstGeom>
          <a:noFill/>
        </p:spPr>
        <p:txBody>
          <a:bodyPr wrap="square" rtlCol="0">
            <a:noAutofit/>
          </a:bodyPr>
          <a:lstStyle/>
          <a:p>
            <a:r>
              <a:rPr lang="zh-CN" altLang="en-US"/>
              <a:t>差分隐私是一种用于保护数据隐私的技术。例如，我们可以使用差分隐私技术对训练数据进行处理，以保护隐私。具体操作步骤如下：</a:t>
            </a:r>
          </a:p>
        </p:txBody>
      </p:sp>
      <p:sp>
        <p:nvSpPr>
          <p:cNvPr id="9" name="文本框 8"/>
          <p:cNvSpPr txBox="1"/>
          <p:nvPr/>
        </p:nvSpPr>
        <p:spPr>
          <a:xfrm>
            <a:off x="751840" y="3975735"/>
            <a:ext cx="10317480" cy="593725"/>
          </a:xfrm>
          <a:prstGeom prst="rect">
            <a:avLst/>
          </a:prstGeom>
          <a:noFill/>
        </p:spPr>
        <p:txBody>
          <a:bodyPr wrap="square" rtlCol="0">
            <a:noAutofit/>
          </a:bodyPr>
          <a:lstStyle/>
          <a:p>
            <a:r>
              <a:rPr lang="zh-CN" altLang="en-US"/>
              <a:t>其中，</a:t>
            </a:r>
            <a:r>
              <a:rPr lang="en-US" altLang="zh-CN">
                <a:sym typeface="+mn-ea"/>
              </a:rPr>
              <a:t>f‘(x)</a:t>
            </a:r>
            <a:r>
              <a:rPr lang="zh-CN" altLang="en-US"/>
              <a:t>是处理后的数据，</a:t>
            </a:r>
            <a:r>
              <a:rPr lang="en-US" altLang="zh-CN">
                <a:sym typeface="+mn-ea"/>
              </a:rPr>
              <a:t>f(x)</a:t>
            </a:r>
            <a:r>
              <a:rPr lang="zh-CN" altLang="en-US"/>
              <a:t>是原始数据，</a:t>
            </a:r>
            <a:r>
              <a:rPr lang="en-US" altLang="zh-CN">
                <a:sym typeface="+mn-ea"/>
              </a:rPr>
              <a:t>N(0</a:t>
            </a:r>
            <a:r>
              <a:rPr lang="zh-CN" altLang="en-US">
                <a:sym typeface="+mn-ea"/>
              </a:rPr>
              <a:t>，</a:t>
            </a:r>
            <a:r>
              <a:rPr lang="en-US" altLang="zh-CN">
                <a:latin typeface="微软雅黑" panose="020B0503020204020204" pitchFamily="34" charset="-122"/>
                <a:ea typeface="微软雅黑" panose="020B0503020204020204" pitchFamily="34" charset="-122"/>
                <a:sym typeface="+mn-ea"/>
              </a:rPr>
              <a:t>σ</a:t>
            </a:r>
            <a:r>
              <a:rPr lang="en-US" altLang="zh-CN" baseline="30000">
                <a:latin typeface="微软雅黑" panose="020B0503020204020204" pitchFamily="34" charset="-122"/>
                <a:ea typeface="微软雅黑" panose="020B0503020204020204" pitchFamily="34" charset="-122"/>
                <a:sym typeface="+mn-ea"/>
              </a:rPr>
              <a:t>2</a:t>
            </a:r>
            <a:r>
              <a:rPr lang="en-US" altLang="zh-CN">
                <a:sym typeface="+mn-ea"/>
              </a:rPr>
              <a:t>)</a:t>
            </a:r>
            <a:r>
              <a:rPr lang="zh-CN" altLang="en-US">
                <a:sym typeface="+mn-ea"/>
              </a:rPr>
              <a:t>是标准正态分布的噪声。</a:t>
            </a:r>
            <a:endParaRPr lang="zh-CN" altLang="en-US"/>
          </a:p>
          <a:p>
            <a:endParaRPr lang="zh-CN" altLang="en-US"/>
          </a:p>
          <a:p>
            <a:endParaRPr lang="zh-CN" altLang="en-US"/>
          </a:p>
        </p:txBody>
      </p:sp>
      <p:sp>
        <p:nvSpPr>
          <p:cNvPr id="10" name="文本框 9"/>
          <p:cNvSpPr txBox="1"/>
          <p:nvPr/>
        </p:nvSpPr>
        <p:spPr>
          <a:xfrm>
            <a:off x="4367530" y="3429000"/>
            <a:ext cx="4064000" cy="368300"/>
          </a:xfrm>
          <a:prstGeom prst="rect">
            <a:avLst/>
          </a:prstGeom>
          <a:noFill/>
        </p:spPr>
        <p:txBody>
          <a:bodyPr wrap="square" rtlCol="0">
            <a:spAutoFit/>
          </a:bodyPr>
          <a:lstStyle/>
          <a:p>
            <a:r>
              <a:rPr lang="en-US" altLang="zh-CN"/>
              <a:t>f‘(x)=f(x)+N(0</a:t>
            </a:r>
            <a:r>
              <a:rPr lang="zh-CN" altLang="en-US"/>
              <a:t>，</a:t>
            </a:r>
            <a:r>
              <a:rPr lang="en-US" altLang="zh-CN">
                <a:latin typeface="微软雅黑" panose="020B0503020204020204" pitchFamily="34" charset="-122"/>
                <a:ea typeface="微软雅黑" panose="020B0503020204020204" pitchFamily="34" charset="-122"/>
              </a:rPr>
              <a:t>σ</a:t>
            </a:r>
            <a:r>
              <a:rPr lang="en-US" altLang="zh-CN" baseline="30000">
                <a:latin typeface="微软雅黑" panose="020B0503020204020204" pitchFamily="34" charset="-122"/>
                <a:ea typeface="微软雅黑" panose="020B0503020204020204" pitchFamily="34" charset="-122"/>
              </a:rPr>
              <a:t>2</a:t>
            </a:r>
            <a:r>
              <a:rPr lang="en-US" altLang="zh-CN"/>
              <a:t>)</a:t>
            </a:r>
            <a:endParaRPr lang="zh-CN" altLang="en-US"/>
          </a:p>
        </p:txBody>
      </p:sp>
    </p:spTree>
    <p:extLst>
      <p:ext uri="{BB962C8B-B14F-4D97-AF65-F5344CB8AC3E}">
        <p14:creationId xmlns:p14="http://schemas.microsoft.com/office/powerpoint/2010/main" val="1748473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701199" y="276238"/>
            <a:ext cx="4286292" cy="1019823"/>
            <a:chOff x="701198" y="276236"/>
            <a:chExt cx="4286292" cy="1019823"/>
          </a:xfrm>
        </p:grpSpPr>
        <p:grpSp>
          <p:nvGrpSpPr>
            <p:cNvPr id="48" name="组合 47"/>
            <p:cNvGrpSpPr/>
            <p:nvPr/>
          </p:nvGrpSpPr>
          <p:grpSpPr>
            <a:xfrm>
              <a:off x="846119" y="333155"/>
              <a:ext cx="4141371" cy="905986"/>
              <a:chOff x="846119" y="333155"/>
              <a:chExt cx="4141371" cy="905986"/>
            </a:xfrm>
          </p:grpSpPr>
          <p:grpSp>
            <p:nvGrpSpPr>
              <p:cNvPr id="54" name="组合 53"/>
              <p:cNvGrpSpPr/>
              <p:nvPr/>
            </p:nvGrpSpPr>
            <p:grpSpPr>
              <a:xfrm>
                <a:off x="846119" y="333155"/>
                <a:ext cx="4141371" cy="905986"/>
                <a:chOff x="903371" y="249943"/>
                <a:chExt cx="5056691" cy="679699"/>
              </a:xfrm>
            </p:grpSpPr>
            <p:sp>
              <p:nvSpPr>
                <p:cNvPr id="58" name="任意多边形 29"/>
                <p:cNvSpPr/>
                <p:nvPr/>
              </p:nvSpPr>
              <p:spPr bwMode="auto">
                <a:xfrm>
                  <a:off x="903371" y="249943"/>
                  <a:ext cx="5056691"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882" tIns="60941" rIns="121882" bIns="60941" numCol="1" anchor="t" anchorCtr="0" compatLnSpc="1">
                  <a:noAutofit/>
                </a:bodyPr>
                <a:lstStyle/>
                <a:p>
                  <a:endParaRPr lang="zh-CN" altLang="en-US">
                    <a:solidFill>
                      <a:prstClr val="black"/>
                    </a:solidFill>
                    <a:latin typeface="Times New Roman" panose="02020603050405020304"/>
                    <a:ea typeface="阿里巴巴普惠体 Medium"/>
                    <a:cs typeface="阿里巴巴普惠体 Medium"/>
                    <a:sym typeface="Times New Roman" panose="02020603050405020304"/>
                  </a:endParaRPr>
                </a:p>
              </p:txBody>
            </p:sp>
            <p:sp>
              <p:nvSpPr>
                <p:cNvPr id="59" name="任意多边形 30"/>
                <p:cNvSpPr/>
                <p:nvPr/>
              </p:nvSpPr>
              <p:spPr bwMode="auto">
                <a:xfrm>
                  <a:off x="1010779" y="325868"/>
                  <a:ext cx="4820922"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6A92C1"/>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121882" tIns="60941" rIns="121882" bIns="60941" numCol="1" anchor="t" anchorCtr="0" compatLnSpc="1">
                  <a:noAutofit/>
                </a:bodyPr>
                <a:lstStyle/>
                <a:p>
                  <a:endParaRPr lang="zh-CN" altLang="en-US">
                    <a:solidFill>
                      <a:prstClr val="black"/>
                    </a:solidFill>
                    <a:latin typeface="Times New Roman" panose="02020603050405020304"/>
                    <a:ea typeface="阿里巴巴普惠体 Medium"/>
                    <a:cs typeface="阿里巴巴普惠体 Medium"/>
                    <a:sym typeface="Times New Roman" panose="02020603050405020304"/>
                  </a:endParaRPr>
                </a:p>
              </p:txBody>
            </p:sp>
          </p:grpSp>
          <p:sp>
            <p:nvSpPr>
              <p:cNvPr id="57" name="ïṥliḍê"/>
              <p:cNvSpPr/>
              <p:nvPr/>
            </p:nvSpPr>
            <p:spPr>
              <a:xfrm>
                <a:off x="1967114" y="549093"/>
                <a:ext cx="2664295" cy="460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sz="2400" dirty="0">
                    <a:solidFill>
                      <a:schemeClr val="bg1"/>
                    </a:solidFill>
                    <a:latin typeface="Times New Roman" panose="02020603050405020304"/>
                    <a:ea typeface="阿里巴巴普惠体 Medium"/>
                    <a:cs typeface="阿里巴巴普惠体 Medium"/>
                    <a:sym typeface="Times New Roman" panose="02020603050405020304"/>
                  </a:rPr>
                  <a:t>联邦学习</a:t>
                </a:r>
              </a:p>
            </p:txBody>
          </p:sp>
        </p:grpSp>
        <p:grpSp>
          <p:nvGrpSpPr>
            <p:cNvPr id="49" name="组合 48"/>
            <p:cNvGrpSpPr/>
            <p:nvPr/>
          </p:nvGrpSpPr>
          <p:grpSpPr>
            <a:xfrm>
              <a:off x="701198" y="276236"/>
              <a:ext cx="1150661" cy="1019823"/>
              <a:chOff x="701198" y="276236"/>
              <a:chExt cx="1150661" cy="1019823"/>
            </a:xfrm>
          </p:grpSpPr>
          <p:grpSp>
            <p:nvGrpSpPr>
              <p:cNvPr id="50" name="组合 49"/>
              <p:cNvGrpSpPr/>
              <p:nvPr/>
            </p:nvGrpSpPr>
            <p:grpSpPr>
              <a:xfrm rot="16200000">
                <a:off x="766617" y="210817"/>
                <a:ext cx="1019823" cy="1150661"/>
                <a:chOff x="8439634" y="3544648"/>
                <a:chExt cx="1611146" cy="1817848"/>
              </a:xfrm>
            </p:grpSpPr>
            <p:sp>
              <p:nvSpPr>
                <p:cNvPr id="52"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882" tIns="60941" rIns="121882" bIns="60941" numCol="1" anchor="t" anchorCtr="0" compatLnSpc="1"/>
                <a:lstStyle/>
                <a:p>
                  <a:endParaRPr lang="zh-CN" altLang="en-US">
                    <a:solidFill>
                      <a:prstClr val="black"/>
                    </a:solidFill>
                    <a:latin typeface="Times New Roman" panose="02020603050405020304"/>
                    <a:ea typeface="阿里巴巴普惠体 Medium"/>
                    <a:cs typeface="阿里巴巴普惠体 Medium"/>
                    <a:sym typeface="Times New Roman" panose="02020603050405020304"/>
                  </a:endParaRPr>
                </a:p>
              </p:txBody>
            </p:sp>
            <p:sp>
              <p:nvSpPr>
                <p:cNvPr id="53" name="Freeform 5"/>
                <p:cNvSpPr/>
                <p:nvPr/>
              </p:nvSpPr>
              <p:spPr bwMode="auto">
                <a:xfrm rot="5400000">
                  <a:off x="8582835" y="3866515"/>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6A92C1"/>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882" tIns="60941" rIns="121882" bIns="60941" numCol="1" anchor="t" anchorCtr="0" compatLnSpc="1"/>
                <a:lstStyle/>
                <a:p>
                  <a:endParaRPr lang="zh-CN" altLang="en-US">
                    <a:solidFill>
                      <a:prstClr val="black"/>
                    </a:solidFill>
                    <a:latin typeface="Times New Roman" panose="02020603050405020304"/>
                    <a:ea typeface="阿里巴巴普惠体 Medium"/>
                    <a:cs typeface="阿里巴巴普惠体 Medium"/>
                    <a:sym typeface="Times New Roman" panose="02020603050405020304"/>
                  </a:endParaRPr>
                </a:p>
              </p:txBody>
            </p:sp>
          </p:grpSp>
          <p:sp>
            <p:nvSpPr>
              <p:cNvPr id="51" name="ïṥliḍê"/>
              <p:cNvSpPr/>
              <p:nvPr/>
            </p:nvSpPr>
            <p:spPr>
              <a:xfrm>
                <a:off x="991422" y="555316"/>
                <a:ext cx="570212" cy="460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en-US" altLang="zh-CN" sz="2400" dirty="0">
                    <a:solidFill>
                      <a:schemeClr val="bg1"/>
                    </a:solidFill>
                    <a:latin typeface="Times New Roman" panose="02020603050405020304"/>
                    <a:ea typeface="阿里巴巴普惠体 Medium"/>
                    <a:cs typeface="阿里巴巴普惠体 Medium"/>
                    <a:sym typeface="Times New Roman" panose="02020603050405020304"/>
                  </a:rPr>
                  <a:t>04</a:t>
                </a:r>
                <a:endParaRPr kumimoji="1" lang="zh-CN" altLang="en-US" sz="2400" dirty="0">
                  <a:solidFill>
                    <a:schemeClr val="bg1"/>
                  </a:solidFill>
                  <a:latin typeface="Times New Roman" panose="02020603050405020304"/>
                  <a:ea typeface="阿里巴巴普惠体 Medium"/>
                  <a:cs typeface="阿里巴巴普惠体 Medium"/>
                  <a:sym typeface="Times New Roman" panose="02020603050405020304"/>
                </a:endParaRPr>
              </a:p>
            </p:txBody>
          </p:sp>
        </p:grpSp>
      </p:grpSp>
      <p:sp>
        <p:nvSpPr>
          <p:cNvPr id="4" name="文本框 3"/>
          <p:cNvSpPr txBox="1"/>
          <p:nvPr/>
        </p:nvSpPr>
        <p:spPr>
          <a:xfrm>
            <a:off x="572135" y="1917065"/>
            <a:ext cx="10944225" cy="892810"/>
          </a:xfrm>
          <a:prstGeom prst="rect">
            <a:avLst/>
          </a:prstGeom>
          <a:noFill/>
        </p:spPr>
        <p:txBody>
          <a:bodyPr wrap="square" rtlCol="0">
            <a:noAutofit/>
          </a:bodyPr>
          <a:lstStyle/>
          <a:p>
            <a:r>
              <a:rPr lang="zh-CN" altLang="en-US"/>
              <a:t>联邦学习是一种用于在多个设备上训练深度学习模型的技术，它允许设备本地训练模型，并在不共享数据的情况下进行模型更新。在深度学习中，联邦学习可以帮助我们保护数据隐私和安全，因为它不需要将训练数据共享给其他设备。</a:t>
            </a:r>
          </a:p>
        </p:txBody>
      </p:sp>
      <p:sp>
        <p:nvSpPr>
          <p:cNvPr id="6" name="文本框 5"/>
          <p:cNvSpPr txBox="1"/>
          <p:nvPr/>
        </p:nvSpPr>
        <p:spPr>
          <a:xfrm>
            <a:off x="572135" y="3172460"/>
            <a:ext cx="10944860" cy="758190"/>
          </a:xfrm>
          <a:prstGeom prst="rect">
            <a:avLst/>
          </a:prstGeom>
          <a:noFill/>
        </p:spPr>
        <p:txBody>
          <a:bodyPr wrap="square" rtlCol="0">
            <a:noAutofit/>
          </a:bodyPr>
          <a:lstStyle/>
          <a:p>
            <a:r>
              <a:rPr lang="zh-CN" altLang="en-US"/>
              <a:t>联邦学习是一种用于在多个设备上训练深度学习模型的技术。例如，我们可以使用联邦学习技术在多个设备上训练模型，并在不共享数据的情况下进行模型更新。具体操作步骤如下：</a:t>
            </a:r>
          </a:p>
        </p:txBody>
      </p:sp>
      <p:sp>
        <p:nvSpPr>
          <p:cNvPr id="7" name="文本框 6"/>
          <p:cNvSpPr txBox="1"/>
          <p:nvPr/>
        </p:nvSpPr>
        <p:spPr>
          <a:xfrm>
            <a:off x="2601595" y="4037965"/>
            <a:ext cx="5628640" cy="1159510"/>
          </a:xfrm>
          <a:prstGeom prst="rect">
            <a:avLst/>
          </a:prstGeom>
          <a:noFill/>
        </p:spPr>
        <p:txBody>
          <a:bodyPr wrap="square" rtlCol="0">
            <a:noAutofit/>
          </a:bodyPr>
          <a:lstStyle/>
          <a:p>
            <a:r>
              <a:rPr lang="zh-CN" altLang="en-US">
                <a:latin typeface="微软雅黑" panose="020B0503020204020204" pitchFamily="34" charset="-122"/>
                <a:ea typeface="微软雅黑" panose="020B0503020204020204" pitchFamily="34" charset="-122"/>
              </a:rPr>
              <a:t>θ</a:t>
            </a:r>
            <a:r>
              <a:rPr lang="en-US" altLang="zh-CN" baseline="-25000">
                <a:latin typeface="微软雅黑" panose="020B0503020204020204" pitchFamily="34" charset="-122"/>
                <a:ea typeface="微软雅黑" panose="020B0503020204020204" pitchFamily="34" charset="-122"/>
              </a:rPr>
              <a:t>local</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sym typeface="+mn-ea"/>
              </a:rPr>
              <a:t>θ</a:t>
            </a:r>
            <a:r>
              <a:rPr lang="en-US" altLang="zh-CN" baseline="-25000">
                <a:latin typeface="微软雅黑" panose="020B0503020204020204" pitchFamily="34" charset="-122"/>
                <a:ea typeface="微软雅黑" panose="020B0503020204020204" pitchFamily="34" charset="-122"/>
                <a:sym typeface="+mn-ea"/>
              </a:rPr>
              <a:t>global</a:t>
            </a:r>
            <a:r>
              <a:rPr lang="en-US" altLang="zh-CN">
                <a:latin typeface="微软雅黑" panose="020B0503020204020204" pitchFamily="34" charset="-122"/>
                <a:ea typeface="微软雅黑" panose="020B0503020204020204" pitchFamily="34" charset="-122"/>
                <a:sym typeface="+mn-ea"/>
              </a:rPr>
              <a:t>-∇L</a:t>
            </a:r>
            <a:r>
              <a:rPr lang="zh-CN" altLang="en-US">
                <a:latin typeface="微软雅黑" panose="020B0503020204020204" pitchFamily="34" charset="-122"/>
                <a:ea typeface="微软雅黑" panose="020B0503020204020204" pitchFamily="34" charset="-122"/>
                <a:sym typeface="+mn-ea"/>
              </a:rPr>
              <a:t>（θ</a:t>
            </a:r>
            <a:r>
              <a:rPr lang="en-US" altLang="zh-CN" baseline="-25000">
                <a:latin typeface="微软雅黑" panose="020B0503020204020204" pitchFamily="34" charset="-122"/>
                <a:ea typeface="微软雅黑" panose="020B0503020204020204" pitchFamily="34" charset="-122"/>
                <a:sym typeface="+mn-ea"/>
              </a:rPr>
              <a:t>global</a:t>
            </a:r>
            <a:r>
              <a:rPr lang="zh-CN" altLang="en-US">
                <a:latin typeface="微软雅黑" panose="020B0503020204020204" pitchFamily="34" charset="-122"/>
                <a:ea typeface="微软雅黑" panose="020B0503020204020204" pitchFamily="34" charset="-122"/>
                <a:sym typeface="+mn-ea"/>
              </a:rPr>
              <a:t>，</a:t>
            </a:r>
            <a:r>
              <a:rPr lang="en-US" altLang="zh-CN">
                <a:latin typeface="微软雅黑" panose="020B0503020204020204" pitchFamily="34" charset="-122"/>
                <a:ea typeface="微软雅黑" panose="020B0503020204020204" pitchFamily="34" charset="-122"/>
                <a:sym typeface="+mn-ea"/>
              </a:rPr>
              <a:t>D</a:t>
            </a:r>
            <a:r>
              <a:rPr lang="en-US" altLang="zh-CN" baseline="-25000">
                <a:latin typeface="微软雅黑" panose="020B0503020204020204" pitchFamily="34" charset="-122"/>
                <a:ea typeface="微软雅黑" panose="020B0503020204020204" pitchFamily="34" charset="-122"/>
                <a:sym typeface="+mn-ea"/>
              </a:rPr>
              <a:t>i</a:t>
            </a:r>
            <a:r>
              <a:rPr lang="zh-CN" altLang="en-US">
                <a:latin typeface="微软雅黑" panose="020B0503020204020204" pitchFamily="34" charset="-122"/>
                <a:ea typeface="微软雅黑" panose="020B0503020204020204" pitchFamily="34" charset="-122"/>
                <a:sym typeface="+mn-ea"/>
              </a:rPr>
              <a:t>）</a:t>
            </a:r>
          </a:p>
          <a:p>
            <a:endParaRPr lang="zh-CN" altLang="en-US">
              <a:latin typeface="微软雅黑" panose="020B0503020204020204" pitchFamily="34" charset="-122"/>
              <a:ea typeface="微软雅黑" panose="020B0503020204020204" pitchFamily="34" charset="-122"/>
              <a:sym typeface="+mn-ea"/>
            </a:endParaRPr>
          </a:p>
          <a:p>
            <a:r>
              <a:rPr lang="zh-CN" altLang="en-US">
                <a:latin typeface="微软雅黑" panose="020B0503020204020204" pitchFamily="34" charset="-122"/>
                <a:ea typeface="微软雅黑" panose="020B0503020204020204" pitchFamily="34" charset="-122"/>
                <a:sym typeface="+mn-ea"/>
              </a:rPr>
              <a:t>θ</a:t>
            </a:r>
            <a:r>
              <a:rPr lang="en-US" altLang="zh-CN" baseline="-25000">
                <a:latin typeface="微软雅黑" panose="020B0503020204020204" pitchFamily="34" charset="-122"/>
                <a:ea typeface="微软雅黑" panose="020B0503020204020204" pitchFamily="34" charset="-122"/>
                <a:sym typeface="+mn-ea"/>
              </a:rPr>
              <a:t>global</a:t>
            </a:r>
            <a:r>
              <a:rPr lang="en-US" altLang="zh-CN">
                <a:latin typeface="微软雅黑" panose="020B0503020204020204" pitchFamily="34" charset="-122"/>
                <a:ea typeface="微软雅黑" panose="020B0503020204020204" pitchFamily="34" charset="-122"/>
                <a:sym typeface="+mn-ea"/>
              </a:rPr>
              <a:t>=</a:t>
            </a:r>
            <a:r>
              <a:rPr lang="zh-CN" altLang="en-US">
                <a:latin typeface="微软雅黑" panose="020B0503020204020204" pitchFamily="34" charset="-122"/>
                <a:ea typeface="微软雅黑" panose="020B0503020204020204" pitchFamily="34" charset="-122"/>
                <a:sym typeface="+mn-ea"/>
              </a:rPr>
              <a:t>θ</a:t>
            </a:r>
            <a:r>
              <a:rPr lang="en-US" altLang="zh-CN" baseline="-25000">
                <a:latin typeface="微软雅黑" panose="020B0503020204020204" pitchFamily="34" charset="-122"/>
                <a:ea typeface="微软雅黑" panose="020B0503020204020204" pitchFamily="34" charset="-122"/>
                <a:sym typeface="+mn-ea"/>
              </a:rPr>
              <a:t>global</a:t>
            </a:r>
            <a:r>
              <a:rPr lang="en-US" altLang="zh-CN">
                <a:latin typeface="微软雅黑" panose="020B0503020204020204" pitchFamily="34" charset="-122"/>
                <a:ea typeface="微软雅黑" panose="020B0503020204020204" pitchFamily="34" charset="-122"/>
                <a:sym typeface="+mn-ea"/>
              </a:rPr>
              <a:t>+</a:t>
            </a:r>
          </a:p>
        </p:txBody>
      </p:sp>
      <p:graphicFrame>
        <p:nvGraphicFramePr>
          <p:cNvPr id="8" name="对象 7">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r:id="rId2" imgW="114300" imgH="215900" progId="Equation.KSEE3">
                  <p:embed/>
                </p:oleObj>
              </mc:Choice>
              <mc:Fallback>
                <p:oleObj r:id="rId2" imgW="114300" imgH="215900" progId="Equation.KSEE3">
                  <p:embed/>
                  <p:pic>
                    <p:nvPicPr>
                      <p:cNvPr id="8" name="对象 7">
                        <a:hlinkClick r:id="" action="ppaction://ole?verb=0"/>
                      </p:cNvPr>
                      <p:cNvPicPr/>
                      <p:nvPr/>
                    </p:nvPicPr>
                    <p:blipFill>
                      <a:blip r:embed="rId3"/>
                      <a:stretch>
                        <a:fillRect/>
                      </a:stretch>
                    </p:blipFill>
                    <p:spPr>
                      <a:xfrm>
                        <a:off x="6038850" y="3321050"/>
                        <a:ext cx="114300" cy="215900"/>
                      </a:xfrm>
                      <a:prstGeom prst="rect">
                        <a:avLst/>
                      </a:prstGeom>
                    </p:spPr>
                  </p:pic>
                </p:oleObj>
              </mc:Fallback>
            </mc:AlternateContent>
          </a:graphicData>
        </a:graphic>
      </p:graphicFrame>
      <p:graphicFrame>
        <p:nvGraphicFramePr>
          <p:cNvPr id="9" name="对象 8">
            <a:hlinkClick r:id="" action="ppaction://ole?verb=0"/>
          </p:cNvPr>
          <p:cNvGraphicFramePr>
            <a:graphicFrameLocks noChangeAspect="1"/>
          </p:cNvGraphicFramePr>
          <p:nvPr/>
        </p:nvGraphicFramePr>
        <p:xfrm>
          <a:off x="4224020" y="4437380"/>
          <a:ext cx="896620" cy="610235"/>
        </p:xfrm>
        <a:graphic>
          <a:graphicData uri="http://schemas.openxmlformats.org/presentationml/2006/ole">
            <mc:AlternateContent xmlns:mc="http://schemas.openxmlformats.org/markup-compatibility/2006">
              <mc:Choice xmlns:v="urn:schemas-microsoft-com:vml" Requires="v">
                <p:oleObj r:id="rId4" imgW="634365" imgH="431800" progId="Equation.KSEE3">
                  <p:embed/>
                </p:oleObj>
              </mc:Choice>
              <mc:Fallback>
                <p:oleObj r:id="rId4" imgW="634365" imgH="431800" progId="Equation.KSEE3">
                  <p:embed/>
                  <p:pic>
                    <p:nvPicPr>
                      <p:cNvPr id="9" name="对象 8">
                        <a:hlinkClick r:id="" action="ppaction://ole?verb=0"/>
                      </p:cNvPr>
                      <p:cNvPicPr/>
                      <p:nvPr/>
                    </p:nvPicPr>
                    <p:blipFill>
                      <a:blip r:embed="rId5"/>
                      <a:stretch>
                        <a:fillRect/>
                      </a:stretch>
                    </p:blipFill>
                    <p:spPr>
                      <a:xfrm>
                        <a:off x="4224020" y="4437380"/>
                        <a:ext cx="896620" cy="610235"/>
                      </a:xfrm>
                      <a:prstGeom prst="rect">
                        <a:avLst/>
                      </a:prstGeom>
                    </p:spPr>
                  </p:pic>
                </p:oleObj>
              </mc:Fallback>
            </mc:AlternateContent>
          </a:graphicData>
        </a:graphic>
      </p:graphicFrame>
      <p:sp>
        <p:nvSpPr>
          <p:cNvPr id="10" name="文本框 9"/>
          <p:cNvSpPr txBox="1"/>
          <p:nvPr/>
        </p:nvSpPr>
        <p:spPr>
          <a:xfrm>
            <a:off x="603250" y="5197475"/>
            <a:ext cx="11273790" cy="835660"/>
          </a:xfrm>
          <a:prstGeom prst="rect">
            <a:avLst/>
          </a:prstGeom>
          <a:noFill/>
        </p:spPr>
        <p:txBody>
          <a:bodyPr wrap="square" rtlCol="0">
            <a:noAutofit/>
          </a:bodyPr>
          <a:lstStyle/>
          <a:p>
            <a:r>
              <a:rPr lang="zh-CN" altLang="en-US"/>
              <a:t>其中，</a:t>
            </a:r>
            <a:r>
              <a:rPr lang="zh-CN" altLang="en-US">
                <a:latin typeface="微软雅黑" panose="020B0503020204020204" pitchFamily="34" charset="-122"/>
                <a:ea typeface="微软雅黑" panose="020B0503020204020204" pitchFamily="34" charset="-122"/>
                <a:sym typeface="+mn-ea"/>
              </a:rPr>
              <a:t>θ</a:t>
            </a:r>
            <a:r>
              <a:rPr lang="en-US" altLang="zh-CN" baseline="-25000">
                <a:latin typeface="微软雅黑" panose="020B0503020204020204" pitchFamily="34" charset="-122"/>
                <a:ea typeface="微软雅黑" panose="020B0503020204020204" pitchFamily="34" charset="-122"/>
                <a:sym typeface="+mn-ea"/>
              </a:rPr>
              <a:t>local</a:t>
            </a:r>
            <a:r>
              <a:rPr lang="zh-CN" altLang="en-US"/>
              <a:t>是每个设备的模型参数，</a:t>
            </a:r>
            <a:r>
              <a:rPr lang="zh-CN" altLang="en-US">
                <a:latin typeface="微软雅黑" panose="020B0503020204020204" pitchFamily="34" charset="-122"/>
                <a:ea typeface="微软雅黑" panose="020B0503020204020204" pitchFamily="34" charset="-122"/>
                <a:sym typeface="+mn-ea"/>
              </a:rPr>
              <a:t>θ</a:t>
            </a:r>
            <a:r>
              <a:rPr lang="en-US" altLang="zh-CN" baseline="-25000">
                <a:latin typeface="微软雅黑" panose="020B0503020204020204" pitchFamily="34" charset="-122"/>
                <a:ea typeface="微软雅黑" panose="020B0503020204020204" pitchFamily="34" charset="-122"/>
                <a:sym typeface="+mn-ea"/>
              </a:rPr>
              <a:t>global</a:t>
            </a:r>
            <a:r>
              <a:rPr lang="zh-CN" altLang="en-US"/>
              <a:t>是全局模型参数，</a:t>
            </a:r>
            <a:r>
              <a:rPr lang="en-US" altLang="zh-CN"/>
              <a:t>L</a:t>
            </a:r>
            <a:r>
              <a:rPr lang="zh-CN" altLang="en-US"/>
              <a:t>是损失函数，</a:t>
            </a:r>
            <a:r>
              <a:rPr lang="en-US" altLang="zh-CN"/>
              <a:t>D</a:t>
            </a:r>
            <a:r>
              <a:rPr lang="en-US" altLang="zh-CN" baseline="-25000"/>
              <a:t>i</a:t>
            </a:r>
            <a:r>
              <a:rPr lang="zh-CN" altLang="en-US"/>
              <a:t>是设备</a:t>
            </a:r>
            <a:r>
              <a:rPr lang="en-US" altLang="zh-CN"/>
              <a:t>i</a:t>
            </a:r>
            <a:r>
              <a:rPr lang="zh-CN" altLang="en-US"/>
              <a:t>的训练数据，</a:t>
            </a:r>
            <a:r>
              <a:rPr lang="en-US" altLang="zh-CN"/>
              <a:t>N</a:t>
            </a:r>
            <a:r>
              <a:rPr lang="zh-CN" altLang="en-US"/>
              <a:t>是设备数量。</a:t>
            </a:r>
          </a:p>
        </p:txBody>
      </p:sp>
    </p:spTree>
    <p:extLst>
      <p:ext uri="{BB962C8B-B14F-4D97-AF65-F5344CB8AC3E}">
        <p14:creationId xmlns:p14="http://schemas.microsoft.com/office/powerpoint/2010/main" val="1050830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949B646-64B0-3E4B-9750-C581A07C2250}"/>
              </a:ext>
            </a:extLst>
          </p:cNvPr>
          <p:cNvSpPr txBox="1"/>
          <p:nvPr/>
        </p:nvSpPr>
        <p:spPr>
          <a:xfrm>
            <a:off x="263352" y="323364"/>
            <a:ext cx="2160240" cy="369332"/>
          </a:xfrm>
          <a:prstGeom prst="rect">
            <a:avLst/>
          </a:prstGeom>
          <a:noFill/>
        </p:spPr>
        <p:txBody>
          <a:bodyPr wrap="square" rtlCol="0">
            <a:spAutoFit/>
          </a:bodyPr>
          <a:lstStyle/>
          <a:p>
            <a:r>
              <a:rPr kumimoji="1" lang="zh-CN" altLang="en-US" dirty="0"/>
              <a:t>参考文章</a:t>
            </a:r>
            <a:endParaRPr kumimoji="1" lang="en-US" altLang="zh-CN" dirty="0"/>
          </a:p>
        </p:txBody>
      </p:sp>
      <p:sp>
        <p:nvSpPr>
          <p:cNvPr id="3" name="文本框 2">
            <a:extLst>
              <a:ext uri="{FF2B5EF4-FFF2-40B4-BE49-F238E27FC236}">
                <a16:creationId xmlns:a16="http://schemas.microsoft.com/office/drawing/2014/main" id="{450C903B-9445-E54E-8AB0-E69889C823FE}"/>
              </a:ext>
            </a:extLst>
          </p:cNvPr>
          <p:cNvSpPr txBox="1"/>
          <p:nvPr/>
        </p:nvSpPr>
        <p:spPr>
          <a:xfrm>
            <a:off x="1017615" y="692696"/>
            <a:ext cx="9666429" cy="6186309"/>
          </a:xfrm>
          <a:prstGeom prst="rect">
            <a:avLst/>
          </a:prstGeom>
          <a:noFill/>
        </p:spPr>
        <p:txBody>
          <a:bodyPr wrap="none" rtlCol="0">
            <a:spAutoFit/>
          </a:bodyPr>
          <a:lstStyle/>
          <a:p>
            <a:r>
              <a:rPr lang="zh-CN" altLang="en-US" b="1" dirty="0"/>
              <a:t>全网最新！</a:t>
            </a:r>
            <a:r>
              <a:rPr lang="en-US" altLang="zh-CN" b="1" dirty="0"/>
              <a:t>| </a:t>
            </a:r>
            <a:r>
              <a:rPr lang="zh-CN" altLang="en-US" b="1" dirty="0"/>
              <a:t>深度学习发展史（</a:t>
            </a:r>
            <a:r>
              <a:rPr lang="en-US" altLang="zh-CN" b="1" dirty="0"/>
              <a:t>1943-2024</a:t>
            </a:r>
            <a:r>
              <a:rPr lang="zh-CN" altLang="en-US" b="1" dirty="0"/>
              <a:t>编年体）（</a:t>
            </a:r>
            <a:r>
              <a:rPr lang="en" altLang="zh-CN" b="1" dirty="0"/>
              <a:t>The History of Deep Learning</a:t>
            </a:r>
            <a:r>
              <a:rPr lang="zh-CN" altLang="en" b="1" dirty="0"/>
              <a:t>）</a:t>
            </a:r>
          </a:p>
          <a:p>
            <a:r>
              <a:rPr kumimoji="1" lang="en" altLang="zh-CN" dirty="0">
                <a:hlinkClick r:id="rId2"/>
              </a:rPr>
              <a:t>https://blog.csdn.net/dirolamo/article/details/139053653</a:t>
            </a:r>
            <a:endParaRPr kumimoji="1" lang="en" altLang="zh-CN" dirty="0"/>
          </a:p>
          <a:p>
            <a:endParaRPr kumimoji="1" lang="en-US" altLang="zh-CN" dirty="0"/>
          </a:p>
          <a:p>
            <a:r>
              <a:rPr lang="zh-CN" altLang="en-US" b="1" dirty="0"/>
              <a:t>人工智能模型数据泄露的攻击与防御研究综述</a:t>
            </a:r>
          </a:p>
          <a:p>
            <a:r>
              <a:rPr lang="zh-CN" altLang="en-US" dirty="0"/>
              <a:t>网络与信息安全学报</a:t>
            </a:r>
            <a:r>
              <a:rPr lang="en-US" altLang="zh-CN" dirty="0"/>
              <a:t>, 2021, 7(1): 1-10 </a:t>
            </a:r>
            <a:r>
              <a:rPr lang="en-US" altLang="zh-CN" dirty="0" err="1"/>
              <a:t>doi</a:t>
            </a:r>
            <a:r>
              <a:rPr lang="en-US" altLang="zh-CN" dirty="0"/>
              <a:t>: 10.11959/j.issn.2096-109x.2021001</a:t>
            </a:r>
          </a:p>
          <a:p>
            <a:r>
              <a:rPr kumimoji="1" lang="en" altLang="zh-CN" dirty="0">
                <a:hlinkClick r:id="rId3"/>
              </a:rPr>
              <a:t>https://www.infocomm-journal.com/cjnis/article/2021/2096-109X/2096-109X-7-1-00001.shtml</a:t>
            </a:r>
            <a:endParaRPr kumimoji="1" lang="en" altLang="zh-CN" dirty="0"/>
          </a:p>
          <a:p>
            <a:endParaRPr kumimoji="1" lang="en" altLang="zh-CN" dirty="0"/>
          </a:p>
          <a:p>
            <a:r>
              <a:rPr lang="zh-CN" altLang="en-US" b="1" dirty="0"/>
              <a:t>梯度会泄漏训练数据？</a:t>
            </a:r>
            <a:r>
              <a:rPr lang="en-US" altLang="zh-CN" b="1" dirty="0"/>
              <a:t>MIT</a:t>
            </a:r>
            <a:r>
              <a:rPr lang="zh-CN" altLang="en-US" b="1" dirty="0"/>
              <a:t>新方法从梯度窃取训练数据只需几步</a:t>
            </a:r>
            <a:endParaRPr lang="en-US" altLang="zh-CN" b="1" dirty="0"/>
          </a:p>
          <a:p>
            <a:r>
              <a:rPr kumimoji="1" lang="en" altLang="zh-CN" dirty="0">
                <a:hlinkClick r:id="rId4"/>
              </a:rPr>
              <a:t>https://baijiahao.baidu.com/s?id=1652696734036879360&amp;wfr=spider&amp;for=pc</a:t>
            </a:r>
            <a:endParaRPr kumimoji="1" lang="en" altLang="zh-CN" dirty="0"/>
          </a:p>
          <a:p>
            <a:endParaRPr kumimoji="1" lang="en" altLang="zh-CN" dirty="0"/>
          </a:p>
          <a:p>
            <a:r>
              <a:rPr kumimoji="1" lang="zh-CN" altLang="en-US" dirty="0">
                <a:solidFill>
                  <a:schemeClr val="tx1"/>
                </a:solidFill>
                <a:latin typeface="Times New Roman" panose="02020603050405020304"/>
                <a:ea typeface="阿里巴巴普惠体 Medium"/>
                <a:cs typeface="阿里巴巴普惠体 Medium"/>
                <a:sym typeface="Times New Roman" panose="02020603050405020304"/>
              </a:rPr>
              <a:t>生成对抗式网络（GAN）攻击</a:t>
            </a:r>
            <a:r>
              <a:rPr lang="en-US" altLang="zh-CN" dirty="0"/>
              <a:t>:</a:t>
            </a:r>
            <a:r>
              <a:rPr lang="zh-CN" altLang="en-US" dirty="0"/>
              <a:t>https://easyai.tech/ai-definition/gan/</a:t>
            </a:r>
          </a:p>
          <a:p>
            <a:r>
              <a:rPr lang="zh-CN" altLang="en-US" dirty="0"/>
              <a:t>后门攻击和对抗样本攻击：https://blog.csdn.net/zzdxls/article/details/125920104</a:t>
            </a:r>
          </a:p>
          <a:p>
            <a:r>
              <a:rPr lang="zh-CN" altLang="en-US" dirty="0">
                <a:sym typeface="+mn-ea"/>
              </a:rPr>
              <a:t>对抗样本攻击</a:t>
            </a:r>
            <a:r>
              <a:rPr lang="zh-CN" altLang="en-US" dirty="0"/>
              <a:t>：https://zhuanlan.zhihu.com/p/621188598</a:t>
            </a:r>
          </a:p>
          <a:p>
            <a:r>
              <a:rPr lang="zh-CN" altLang="en-US" dirty="0"/>
              <a:t>成员推理攻击：https://chinggg.github.io/post/ml-leaks/</a:t>
            </a:r>
          </a:p>
          <a:p>
            <a:r>
              <a:rPr lang="en-US" altLang="zh-CN" dirty="0"/>
              <a:t>                          </a:t>
            </a:r>
            <a:r>
              <a:rPr lang="en-US" altLang="zh-CN" dirty="0">
                <a:hlinkClick r:id="rId5"/>
              </a:rPr>
              <a:t>https://zhuanlan.zhihu.com/p/561980835</a:t>
            </a:r>
            <a:endParaRPr lang="en-US" altLang="zh-CN" dirty="0"/>
          </a:p>
          <a:p>
            <a:endParaRPr kumimoji="1" lang="en-US" altLang="zh-CN" dirty="0"/>
          </a:p>
          <a:p>
            <a:r>
              <a:rPr lang="en-US" altLang="zh-CN" dirty="0" err="1"/>
              <a:t>深度学习的数据安全：如何保护数据和模型的隐私和安全</a:t>
            </a:r>
            <a:endParaRPr lang="en-US" altLang="zh-CN" dirty="0"/>
          </a:p>
          <a:p>
            <a:r>
              <a:rPr lang="en-US" altLang="zh-CN" dirty="0">
                <a:hlinkClick r:id="rId6" action="ppaction://hlinkfile"/>
              </a:rPr>
              <a:t>https://blog.csdn.net/qq_53058639/article/details/140344749</a:t>
            </a:r>
          </a:p>
          <a:p>
            <a:endParaRPr lang="en-US" altLang="zh-CN" dirty="0"/>
          </a:p>
          <a:p>
            <a:r>
              <a:rPr lang="en-US" altLang="zh-CN" dirty="0"/>
              <a:t>数据治理：1.数据脱敏—6种数据脱敏方案</a:t>
            </a:r>
          </a:p>
          <a:p>
            <a:r>
              <a:rPr lang="en-US" altLang="zh-CN" dirty="0">
                <a:hlinkClick r:id="rId7" action="ppaction://hlinkfile"/>
              </a:rPr>
              <a:t>https://blog.csdn.net/qq_34555905/article/details/110946192</a:t>
            </a:r>
            <a:endParaRPr kumimoji="1" lang="en" altLang="zh-CN" dirty="0"/>
          </a:p>
          <a:p>
            <a:endParaRPr kumimoji="1" lang="zh-CN" altLang="en-US" dirty="0"/>
          </a:p>
        </p:txBody>
      </p:sp>
    </p:spTree>
    <p:extLst>
      <p:ext uri="{BB962C8B-B14F-4D97-AF65-F5344CB8AC3E}">
        <p14:creationId xmlns:p14="http://schemas.microsoft.com/office/powerpoint/2010/main" val="2920334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tile tx="0" ty="0" sx="100000" sy="100000" flip="none" algn="tl"/>
        </a:blipFill>
        <a:effectLst/>
      </p:bgPr>
    </p:bg>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11B32C24-0BB7-47A9-3916-D9B1C3F053AC}"/>
              </a:ext>
            </a:extLst>
          </p:cNvPr>
          <p:cNvSpPr/>
          <p:nvPr/>
        </p:nvSpPr>
        <p:spPr>
          <a:xfrm>
            <a:off x="0" y="-27384"/>
            <a:ext cx="12192000" cy="6858000"/>
          </a:xfrm>
          <a:prstGeom prst="rect">
            <a:avLst/>
          </a:prstGeom>
          <a:gradFill flip="none" rotWithShape="1">
            <a:gsLst>
              <a:gs pos="80000">
                <a:schemeClr val="bg1">
                  <a:alpha val="44000"/>
                </a:schemeClr>
              </a:gs>
              <a:gs pos="25000">
                <a:srgbClr val="0272EE">
                  <a:alpha val="0"/>
                </a:srgbClr>
              </a:gs>
            </a:gsLst>
            <a:lin ang="27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阿里巴巴普惠体 Medium"/>
              <a:cs typeface="阿里巴巴普惠体 Medium"/>
              <a:sym typeface="Times New Roman"/>
            </a:endParaRPr>
          </a:p>
        </p:txBody>
      </p:sp>
      <p:grpSp>
        <p:nvGrpSpPr>
          <p:cNvPr id="6" name="组合 5">
            <a:extLst>
              <a:ext uri="{FF2B5EF4-FFF2-40B4-BE49-F238E27FC236}">
                <a16:creationId xmlns:a16="http://schemas.microsoft.com/office/drawing/2014/main" id="{87507C3D-9D6E-04F8-576C-A59FBF3C5CD7}"/>
              </a:ext>
            </a:extLst>
          </p:cNvPr>
          <p:cNvGrpSpPr/>
          <p:nvPr/>
        </p:nvGrpSpPr>
        <p:grpSpPr>
          <a:xfrm>
            <a:off x="2117558" y="2132856"/>
            <a:ext cx="7956884" cy="2436665"/>
            <a:chOff x="2303323" y="2414490"/>
            <a:chExt cx="7956884" cy="2436665"/>
          </a:xfrm>
        </p:grpSpPr>
        <p:grpSp>
          <p:nvGrpSpPr>
            <p:cNvPr id="7" name="组合 6">
              <a:extLst>
                <a:ext uri="{FF2B5EF4-FFF2-40B4-BE49-F238E27FC236}">
                  <a16:creationId xmlns:a16="http://schemas.microsoft.com/office/drawing/2014/main" id="{ABD466C3-7A40-1C37-0B2A-417C019EF7C4}"/>
                </a:ext>
              </a:extLst>
            </p:cNvPr>
            <p:cNvGrpSpPr/>
            <p:nvPr/>
          </p:nvGrpSpPr>
          <p:grpSpPr>
            <a:xfrm>
              <a:off x="2303323" y="2414490"/>
              <a:ext cx="7956884" cy="2022622"/>
              <a:chOff x="2303323" y="2663450"/>
              <a:chExt cx="7956884" cy="2022622"/>
            </a:xfrm>
          </p:grpSpPr>
          <p:sp>
            <p:nvSpPr>
              <p:cNvPr id="11" name="文本框 10">
                <a:extLst>
                  <a:ext uri="{FF2B5EF4-FFF2-40B4-BE49-F238E27FC236}">
                    <a16:creationId xmlns:a16="http://schemas.microsoft.com/office/drawing/2014/main" id="{6057611D-DDDD-83BB-8581-9204B46C7700}"/>
                  </a:ext>
                </a:extLst>
              </p:cNvPr>
              <p:cNvSpPr txBox="1"/>
              <p:nvPr/>
            </p:nvSpPr>
            <p:spPr>
              <a:xfrm>
                <a:off x="2303323" y="2663450"/>
                <a:ext cx="7956884" cy="1569660"/>
              </a:xfrm>
              <a:prstGeom prst="rect">
                <a:avLst/>
              </a:prstGeom>
              <a:noFill/>
            </p:spPr>
            <p:txBody>
              <a:bodyPr wrap="square" rtlCol="0">
                <a:spAutoFit/>
                <a:scene3d>
                  <a:camera prst="orthographicFront"/>
                  <a:lightRig rig="brightRoom" dir="t"/>
                </a:scene3d>
                <a:sp3d prstMaterial="powder"/>
              </a:bodyPr>
              <a:lstStyle/>
              <a:p>
                <a:pPr algn="ctr"/>
                <a:r>
                  <a:rPr lang="zh-CN" altLang="en-US" sz="9600" dirty="0">
                    <a:ln w="25400">
                      <a:noFill/>
                    </a:ln>
                    <a:solidFill>
                      <a:schemeClr val="bg1"/>
                    </a:solidFill>
                    <a:latin typeface="阿里巴巴普惠体 Heavy" pitchFamily="18" charset="-122"/>
                    <a:ea typeface="阿里巴巴普惠体 Heavy" pitchFamily="18" charset="-122"/>
                    <a:cs typeface="阿里巴巴普惠体 Heavy" pitchFamily="18" charset="-122"/>
                    <a:sym typeface="Times New Roman"/>
                  </a:rPr>
                  <a:t>感谢观看</a:t>
                </a:r>
                <a:r>
                  <a:rPr lang="en-US" altLang="zh-CN" sz="9600" dirty="0">
                    <a:ln w="25400">
                      <a:noFill/>
                    </a:ln>
                    <a:solidFill>
                      <a:schemeClr val="bg1"/>
                    </a:solidFill>
                    <a:latin typeface="阿里巴巴普惠体 Heavy" pitchFamily="18" charset="-122"/>
                    <a:ea typeface="阿里巴巴普惠体 Heavy" pitchFamily="18" charset="-122"/>
                    <a:cs typeface="阿里巴巴普惠体 Heavy" pitchFamily="18" charset="-122"/>
                    <a:sym typeface="Times New Roman"/>
                  </a:rPr>
                  <a:t>!</a:t>
                </a:r>
              </a:p>
            </p:txBody>
          </p:sp>
          <p:sp>
            <p:nvSpPr>
              <p:cNvPr id="12" name="文本框 11">
                <a:extLst>
                  <a:ext uri="{FF2B5EF4-FFF2-40B4-BE49-F238E27FC236}">
                    <a16:creationId xmlns:a16="http://schemas.microsoft.com/office/drawing/2014/main" id="{695C49FD-D2AA-9E66-2301-6347B79C2CB1}"/>
                  </a:ext>
                </a:extLst>
              </p:cNvPr>
              <p:cNvSpPr txBox="1"/>
              <p:nvPr/>
            </p:nvSpPr>
            <p:spPr>
              <a:xfrm>
                <a:off x="2933392" y="4101297"/>
                <a:ext cx="6509265" cy="584775"/>
              </a:xfrm>
              <a:prstGeom prst="rect">
                <a:avLst/>
              </a:prstGeom>
              <a:noFill/>
            </p:spPr>
            <p:txBody>
              <a:bodyPr wrap="square" rtlCol="0">
                <a:spAutoFit/>
              </a:bodyPr>
              <a:lstStyle/>
              <a:p>
                <a:pPr algn="dist"/>
                <a:r>
                  <a:rPr lang="en-US" altLang="zh-CN" sz="3200" dirty="0">
                    <a:solidFill>
                      <a:schemeClr val="bg1"/>
                    </a:solidFill>
                    <a:latin typeface="Times New Roman"/>
                    <a:ea typeface="阿里巴巴普惠体 Medium"/>
                    <a:cs typeface="阿里巴巴普惠体 Medium"/>
                    <a:sym typeface="Times New Roman"/>
                  </a:rPr>
                  <a:t>THANK YOU FOR WATCHING</a:t>
                </a:r>
              </a:p>
            </p:txBody>
          </p:sp>
        </p:grpSp>
        <p:grpSp>
          <p:nvGrpSpPr>
            <p:cNvPr id="8" name="组合 7">
              <a:extLst>
                <a:ext uri="{FF2B5EF4-FFF2-40B4-BE49-F238E27FC236}">
                  <a16:creationId xmlns:a16="http://schemas.microsoft.com/office/drawing/2014/main" id="{0F5B8D2B-0E15-A9F9-599C-CAB400C1B3B6}"/>
                </a:ext>
              </a:extLst>
            </p:cNvPr>
            <p:cNvGrpSpPr/>
            <p:nvPr/>
          </p:nvGrpSpPr>
          <p:grpSpPr>
            <a:xfrm>
              <a:off x="4969424" y="4434538"/>
              <a:ext cx="2437200" cy="416617"/>
              <a:chOff x="5387839" y="4434538"/>
              <a:chExt cx="2437200" cy="416617"/>
            </a:xfrm>
          </p:grpSpPr>
          <p:sp>
            <p:nvSpPr>
              <p:cNvPr id="9" name="矩形: 圆角 8">
                <a:extLst>
                  <a:ext uri="{FF2B5EF4-FFF2-40B4-BE49-F238E27FC236}">
                    <a16:creationId xmlns:a16="http://schemas.microsoft.com/office/drawing/2014/main" id="{4B0D3834-E02E-AE1E-7E3E-DB5E1795D2B7}"/>
                  </a:ext>
                </a:extLst>
              </p:cNvPr>
              <p:cNvSpPr/>
              <p:nvPr/>
            </p:nvSpPr>
            <p:spPr>
              <a:xfrm>
                <a:off x="5387839" y="4451555"/>
                <a:ext cx="2437200" cy="399600"/>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Times New Roman"/>
                  <a:ea typeface="阿里巴巴普惠体 Medium"/>
                  <a:cs typeface="阿里巴巴普惠体 Medium"/>
                  <a:sym typeface="Times New Roman"/>
                </a:endParaRPr>
              </a:p>
            </p:txBody>
          </p:sp>
          <p:sp>
            <p:nvSpPr>
              <p:cNvPr id="10" name="文本框 9">
                <a:extLst>
                  <a:ext uri="{FF2B5EF4-FFF2-40B4-BE49-F238E27FC236}">
                    <a16:creationId xmlns:a16="http://schemas.microsoft.com/office/drawing/2014/main" id="{7DA314D7-0A37-6D63-D8BE-7F6F89D9AA6F}"/>
                  </a:ext>
                </a:extLst>
              </p:cNvPr>
              <p:cNvSpPr txBox="1"/>
              <p:nvPr/>
            </p:nvSpPr>
            <p:spPr>
              <a:xfrm>
                <a:off x="5526319" y="4434538"/>
                <a:ext cx="2160240" cy="369332"/>
              </a:xfrm>
              <a:prstGeom prst="rect">
                <a:avLst/>
              </a:prstGeom>
              <a:noFill/>
            </p:spPr>
            <p:txBody>
              <a:bodyPr wrap="square" rtlCol="0">
                <a:spAutoFit/>
              </a:bodyPr>
              <a:lstStyle/>
              <a:p>
                <a:pPr algn="ctr"/>
                <a:r>
                  <a:rPr lang="zh-CN" altLang="en-US" dirty="0">
                    <a:solidFill>
                      <a:srgbClr val="6A92C1"/>
                    </a:solidFill>
                    <a:latin typeface="微软雅黑" pitchFamily="34" charset="-122"/>
                    <a:ea typeface="微软雅黑" pitchFamily="34" charset="-122"/>
                    <a:cs typeface="阿里巴巴普惠体 Medium"/>
                    <a:sym typeface="Times New Roman"/>
                  </a:rPr>
                  <a:t>汇报人：胡姗</a:t>
                </a:r>
              </a:p>
            </p:txBody>
          </p:sp>
        </p:grpSp>
      </p:grpSp>
      <p:sp>
        <p:nvSpPr>
          <p:cNvPr id="15" name="矩形: 圆角 8">
            <a:extLst>
              <a:ext uri="{FF2B5EF4-FFF2-40B4-BE49-F238E27FC236}">
                <a16:creationId xmlns:a16="http://schemas.microsoft.com/office/drawing/2014/main" id="{88BA965F-19C9-7243-8F6D-5AB1DC57630D}"/>
              </a:ext>
            </a:extLst>
          </p:cNvPr>
          <p:cNvSpPr/>
          <p:nvPr/>
        </p:nvSpPr>
        <p:spPr>
          <a:xfrm>
            <a:off x="3827748" y="4692282"/>
            <a:ext cx="4536504" cy="399600"/>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6A92C1"/>
                </a:solidFill>
                <a:latin typeface="微软雅黑" pitchFamily="34" charset="-122"/>
                <a:ea typeface="微软雅黑" pitchFamily="34" charset="-122"/>
                <a:sym typeface="Times New Roman"/>
              </a:rPr>
              <a:t>PPT</a:t>
            </a:r>
            <a:r>
              <a:rPr lang="zh-CN" altLang="en-US" dirty="0">
                <a:solidFill>
                  <a:srgbClr val="6A92C1"/>
                </a:solidFill>
                <a:latin typeface="微软雅黑" pitchFamily="34" charset="-122"/>
                <a:ea typeface="微软雅黑" pitchFamily="34" charset="-122"/>
                <a:sym typeface="Times New Roman"/>
              </a:rPr>
              <a:t>制作：张浩东、王天意、阳典霏</a:t>
            </a:r>
          </a:p>
        </p:txBody>
      </p:sp>
    </p:spTree>
    <p:extLst>
      <p:ext uri="{BB962C8B-B14F-4D97-AF65-F5344CB8AC3E}">
        <p14:creationId xmlns:p14="http://schemas.microsoft.com/office/powerpoint/2010/main" val="198355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ctr"/>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FC4654C-1440-7B1E-BC49-4A79E7DC551B}"/>
              </a:ext>
            </a:extLst>
          </p:cNvPr>
          <p:cNvSpPr/>
          <p:nvPr/>
        </p:nvSpPr>
        <p:spPr>
          <a:xfrm>
            <a:off x="0" y="27384"/>
            <a:ext cx="12192000" cy="6858000"/>
          </a:xfrm>
          <a:prstGeom prst="rect">
            <a:avLst/>
          </a:prstGeom>
          <a:gradFill flip="none" rotWithShape="1">
            <a:gsLst>
              <a:gs pos="40000">
                <a:schemeClr val="bg1">
                  <a:alpha val="17000"/>
                </a:schemeClr>
              </a:gs>
              <a:gs pos="22000">
                <a:srgbClr val="022FEE">
                  <a:alpha val="13000"/>
                </a:srgbClr>
              </a:gs>
            </a:gsLst>
            <a:lin ang="27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阿里巴巴普惠体 Medium"/>
              <a:cs typeface="阿里巴巴普惠体 Medium"/>
              <a:sym typeface="Times New Roman"/>
            </a:endParaRPr>
          </a:p>
        </p:txBody>
      </p:sp>
      <p:sp>
        <p:nvSpPr>
          <p:cNvPr id="2" name="矩形 1">
            <a:extLst>
              <a:ext uri="{FF2B5EF4-FFF2-40B4-BE49-F238E27FC236}">
                <a16:creationId xmlns:a16="http://schemas.microsoft.com/office/drawing/2014/main" id="{10465CE4-12F3-BE5D-8F7E-D5114D4EA155}"/>
              </a:ext>
            </a:extLst>
          </p:cNvPr>
          <p:cNvSpPr/>
          <p:nvPr/>
        </p:nvSpPr>
        <p:spPr>
          <a:xfrm>
            <a:off x="6312024" y="959478"/>
            <a:ext cx="6849144" cy="986598"/>
          </a:xfrm>
          <a:prstGeom prst="rect">
            <a:avLst/>
          </a:prstGeom>
          <a:gradFill>
            <a:gsLst>
              <a:gs pos="100000">
                <a:schemeClr val="bg1">
                  <a:alpha val="17000"/>
                  <a:lumMod val="99000"/>
                </a:schemeClr>
              </a:gs>
              <a:gs pos="41000">
                <a:srgbClr val="022FEE">
                  <a:alpha val="13000"/>
                </a:srgbClr>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阿里巴巴普惠体 Medium"/>
              <a:cs typeface="阿里巴巴普惠体 Medium"/>
              <a:sym typeface="Times New Roman"/>
            </a:endParaRPr>
          </a:p>
        </p:txBody>
      </p:sp>
      <p:grpSp>
        <p:nvGrpSpPr>
          <p:cNvPr id="4" name="组合 3">
            <a:extLst>
              <a:ext uri="{FF2B5EF4-FFF2-40B4-BE49-F238E27FC236}">
                <a16:creationId xmlns:a16="http://schemas.microsoft.com/office/drawing/2014/main" id="{6AC9C87A-3296-A724-401B-2C9FBB237798}"/>
              </a:ext>
            </a:extLst>
          </p:cNvPr>
          <p:cNvGrpSpPr/>
          <p:nvPr/>
        </p:nvGrpSpPr>
        <p:grpSpPr>
          <a:xfrm>
            <a:off x="1476672" y="2203996"/>
            <a:ext cx="3712037" cy="2034713"/>
            <a:chOff x="850900" y="2203994"/>
            <a:chExt cx="3712037" cy="2034713"/>
          </a:xfrm>
        </p:grpSpPr>
        <p:sp>
          <p:nvSpPr>
            <p:cNvPr id="7" name="文本框 6">
              <a:extLst>
                <a:ext uri="{FF2B5EF4-FFF2-40B4-BE49-F238E27FC236}">
                  <a16:creationId xmlns:a16="http://schemas.microsoft.com/office/drawing/2014/main" id="{4D3AFB76-A16A-8D26-316D-2D01EDB3B8A9}"/>
                </a:ext>
              </a:extLst>
            </p:cNvPr>
            <p:cNvSpPr txBox="1"/>
            <p:nvPr/>
          </p:nvSpPr>
          <p:spPr>
            <a:xfrm>
              <a:off x="850900" y="2203994"/>
              <a:ext cx="2520280" cy="1446550"/>
            </a:xfrm>
            <a:prstGeom prst="rect">
              <a:avLst/>
            </a:prstGeom>
            <a:noFill/>
          </p:spPr>
          <p:txBody>
            <a:bodyPr wrap="square" rtlCol="0">
              <a:spAutoFit/>
            </a:bodyPr>
            <a:lstStyle/>
            <a:p>
              <a:r>
                <a:rPr lang="zh-CN" altLang="en-US" sz="8800" dirty="0">
                  <a:solidFill>
                    <a:schemeClr val="bg1"/>
                  </a:solidFill>
                  <a:latin typeface="阿里巴巴普惠体 Heavy" pitchFamily="18" charset="-122"/>
                  <a:ea typeface="阿里巴巴普惠体 Heavy" pitchFamily="18" charset="-122"/>
                  <a:cs typeface="阿里巴巴普惠体 Heavy" pitchFamily="18" charset="-122"/>
                  <a:sym typeface="Times New Roman"/>
                </a:rPr>
                <a:t>目录</a:t>
              </a:r>
            </a:p>
          </p:txBody>
        </p:sp>
        <p:sp>
          <p:nvSpPr>
            <p:cNvPr id="9" name="í$ľiḋé">
              <a:extLst>
                <a:ext uri="{FF2B5EF4-FFF2-40B4-BE49-F238E27FC236}">
                  <a16:creationId xmlns:a16="http://schemas.microsoft.com/office/drawing/2014/main" id="{14A42674-F889-7552-C117-2CBFE864CB4E}"/>
                </a:ext>
              </a:extLst>
            </p:cNvPr>
            <p:cNvSpPr txBox="1"/>
            <p:nvPr/>
          </p:nvSpPr>
          <p:spPr>
            <a:xfrm>
              <a:off x="1020656" y="3530821"/>
              <a:ext cx="3542281" cy="707886"/>
            </a:xfrm>
            <a:prstGeom prst="rect">
              <a:avLst/>
            </a:prstGeom>
            <a:noFill/>
          </p:spPr>
          <p:txBody>
            <a:bodyPr wrap="square" lIns="0" rtlCol="0">
              <a:spAutoFit/>
            </a:bodyPr>
            <a:lstStyle>
              <a:defPPr>
                <a:defRPr lang="zh-CN"/>
              </a:defPPr>
              <a:lvl1pPr>
                <a:defRPr kumimoji="0" sz="1400" b="1" i="0" u="none" strike="noStrike" cap="none" spc="0" normalizeH="0" baseline="0">
                  <a:ln>
                    <a:noFill/>
                  </a:ln>
                  <a:solidFill>
                    <a:schemeClr val="accent1"/>
                  </a:solidFill>
                  <a:effectLst/>
                  <a:uLnTx/>
                  <a:uFillTx/>
                </a:defRPr>
              </a:lvl1pPr>
            </a:lstStyle>
            <a:p>
              <a:r>
                <a:rPr kumimoji="1" lang="en-US" altLang="zh-CN" sz="4000" dirty="0">
                  <a:solidFill>
                    <a:schemeClr val="bg1"/>
                  </a:solidFill>
                  <a:latin typeface="Times New Roman"/>
                  <a:ea typeface="阿里巴巴普惠体 Medium"/>
                  <a:cs typeface="阿里巴巴普惠体 Medium"/>
                  <a:sym typeface="Times New Roman"/>
                </a:rPr>
                <a:t>CONTENTS</a:t>
              </a:r>
              <a:endParaRPr lang="en-US" altLang="zh-CN" sz="4000" dirty="0">
                <a:solidFill>
                  <a:schemeClr val="bg1"/>
                </a:solidFill>
                <a:latin typeface="Times New Roman"/>
                <a:ea typeface="阿里巴巴普惠体 Medium"/>
                <a:cs typeface="阿里巴巴普惠体 Medium"/>
                <a:sym typeface="Times New Roman"/>
              </a:endParaRPr>
            </a:p>
          </p:txBody>
        </p:sp>
      </p:grpSp>
      <p:grpSp>
        <p:nvGrpSpPr>
          <p:cNvPr id="39" name="组合 38">
            <a:extLst>
              <a:ext uri="{FF2B5EF4-FFF2-40B4-BE49-F238E27FC236}">
                <a16:creationId xmlns:a16="http://schemas.microsoft.com/office/drawing/2014/main" id="{6050FA5E-59B1-1011-98D7-E308E95E2711}"/>
              </a:ext>
            </a:extLst>
          </p:cNvPr>
          <p:cNvGrpSpPr/>
          <p:nvPr/>
        </p:nvGrpSpPr>
        <p:grpSpPr>
          <a:xfrm>
            <a:off x="6793411" y="1022746"/>
            <a:ext cx="5140596" cy="923330"/>
            <a:chOff x="6167639" y="1022746"/>
            <a:chExt cx="5140596" cy="923330"/>
          </a:xfrm>
        </p:grpSpPr>
        <p:sp>
          <p:nvSpPr>
            <p:cNvPr id="27" name="išlídê">
              <a:extLst>
                <a:ext uri="{FF2B5EF4-FFF2-40B4-BE49-F238E27FC236}">
                  <a16:creationId xmlns:a16="http://schemas.microsoft.com/office/drawing/2014/main" id="{9AFC1C30-45BD-87A1-C0BA-B417823288D0}"/>
                </a:ext>
              </a:extLst>
            </p:cNvPr>
            <p:cNvSpPr txBox="1"/>
            <p:nvPr/>
          </p:nvSpPr>
          <p:spPr>
            <a:xfrm>
              <a:off x="6167639" y="1022746"/>
              <a:ext cx="877163" cy="923330"/>
            </a:xfrm>
            <a:prstGeom prst="rect">
              <a:avLst/>
            </a:prstGeom>
            <a:noFill/>
          </p:spPr>
          <p:txBody>
            <a:bodyPr wrap="none" lIns="91440" tIns="45720" rIns="91440" bIns="45720" rtlCol="0" anchor="ctr" anchorCtr="0">
              <a:spAutoFit/>
            </a:bodyPr>
            <a:lstStyle/>
            <a:p>
              <a:pPr algn="ctr"/>
              <a:r>
                <a:rPr kumimoji="1" lang="en-US" altLang="zh-CN" sz="5400" b="1" dirty="0">
                  <a:solidFill>
                    <a:schemeClr val="bg1"/>
                  </a:solidFill>
                  <a:latin typeface="Times New Roman"/>
                  <a:ea typeface="阿里巴巴普惠体 Medium"/>
                  <a:cs typeface="阿里巴巴普惠体 Medium"/>
                  <a:sym typeface="Times New Roman"/>
                </a:rPr>
                <a:t>01</a:t>
              </a:r>
              <a:endParaRPr kumimoji="1" lang="zh-CN" altLang="en-US" sz="5400" b="1" dirty="0">
                <a:solidFill>
                  <a:schemeClr val="bg1"/>
                </a:solidFill>
                <a:latin typeface="Times New Roman"/>
                <a:ea typeface="阿里巴巴普惠体 Medium"/>
                <a:cs typeface="阿里巴巴普惠体 Medium"/>
                <a:sym typeface="Times New Roman"/>
              </a:endParaRPr>
            </a:p>
          </p:txBody>
        </p:sp>
        <p:sp>
          <p:nvSpPr>
            <p:cNvPr id="30" name="ïṥliḍê">
              <a:extLst>
                <a:ext uri="{FF2B5EF4-FFF2-40B4-BE49-F238E27FC236}">
                  <a16:creationId xmlns:a16="http://schemas.microsoft.com/office/drawing/2014/main" id="{0781B188-5EBB-E693-6377-52C4047E0F87}"/>
                </a:ext>
              </a:extLst>
            </p:cNvPr>
            <p:cNvSpPr>
              <a:spLocks/>
            </p:cNvSpPr>
            <p:nvPr/>
          </p:nvSpPr>
          <p:spPr>
            <a:xfrm>
              <a:off x="7041035" y="1191674"/>
              <a:ext cx="4267200"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sz="2800" dirty="0">
                  <a:solidFill>
                    <a:schemeClr val="bg1"/>
                  </a:solidFill>
                  <a:latin typeface="阿里巴巴普惠体 Heavy" pitchFamily="18" charset="-122"/>
                  <a:ea typeface="阿里巴巴普惠体 Heavy" pitchFamily="18" charset="-122"/>
                  <a:cs typeface="阿里巴巴普惠体 Heavy" pitchFamily="18" charset="-122"/>
                  <a:sym typeface="Times New Roman"/>
                </a:rPr>
                <a:t>深度学习的背景与发展</a:t>
              </a:r>
            </a:p>
          </p:txBody>
        </p:sp>
      </p:grpSp>
      <p:sp>
        <p:nvSpPr>
          <p:cNvPr id="5" name="矩形 4">
            <a:extLst>
              <a:ext uri="{FF2B5EF4-FFF2-40B4-BE49-F238E27FC236}">
                <a16:creationId xmlns:a16="http://schemas.microsoft.com/office/drawing/2014/main" id="{4529B269-E03C-C726-8EB2-97CEAA72C87C}"/>
              </a:ext>
            </a:extLst>
          </p:cNvPr>
          <p:cNvSpPr/>
          <p:nvPr/>
        </p:nvSpPr>
        <p:spPr>
          <a:xfrm>
            <a:off x="6312024" y="2392132"/>
            <a:ext cx="6849144" cy="986598"/>
          </a:xfrm>
          <a:prstGeom prst="rect">
            <a:avLst/>
          </a:prstGeom>
          <a:gradFill>
            <a:gsLst>
              <a:gs pos="100000">
                <a:schemeClr val="bg1">
                  <a:alpha val="17000"/>
                </a:schemeClr>
              </a:gs>
              <a:gs pos="43000">
                <a:srgbClr val="022FEE">
                  <a:alpha val="13000"/>
                </a:srgbClr>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阿里巴巴普惠体 Medium"/>
              <a:cs typeface="阿里巴巴普惠体 Medium"/>
              <a:sym typeface="Times New Roman"/>
            </a:endParaRPr>
          </a:p>
        </p:txBody>
      </p:sp>
      <p:sp>
        <p:nvSpPr>
          <p:cNvPr id="6" name="矩形 5">
            <a:extLst>
              <a:ext uri="{FF2B5EF4-FFF2-40B4-BE49-F238E27FC236}">
                <a16:creationId xmlns:a16="http://schemas.microsoft.com/office/drawing/2014/main" id="{62385DBA-7554-DB61-C58E-366D33199E91}"/>
              </a:ext>
            </a:extLst>
          </p:cNvPr>
          <p:cNvSpPr/>
          <p:nvPr/>
        </p:nvSpPr>
        <p:spPr>
          <a:xfrm>
            <a:off x="6312024" y="3824786"/>
            <a:ext cx="6849144" cy="986598"/>
          </a:xfrm>
          <a:prstGeom prst="rect">
            <a:avLst/>
          </a:prstGeom>
          <a:gradFill>
            <a:gsLst>
              <a:gs pos="100000">
                <a:schemeClr val="bg1">
                  <a:alpha val="17000"/>
                </a:schemeClr>
              </a:gs>
              <a:gs pos="45000">
                <a:srgbClr val="022FEE">
                  <a:alpha val="13000"/>
                </a:srgbClr>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阿里巴巴普惠体 Medium"/>
              <a:cs typeface="阿里巴巴普惠体 Medium"/>
              <a:sym typeface="Times New Roman"/>
            </a:endParaRPr>
          </a:p>
        </p:txBody>
      </p:sp>
      <p:sp>
        <p:nvSpPr>
          <p:cNvPr id="8" name="矩形 7">
            <a:extLst>
              <a:ext uri="{FF2B5EF4-FFF2-40B4-BE49-F238E27FC236}">
                <a16:creationId xmlns:a16="http://schemas.microsoft.com/office/drawing/2014/main" id="{87EDB2A7-176F-F894-77A4-31C88B586DCD}"/>
              </a:ext>
            </a:extLst>
          </p:cNvPr>
          <p:cNvSpPr/>
          <p:nvPr/>
        </p:nvSpPr>
        <p:spPr>
          <a:xfrm>
            <a:off x="6312024" y="5257440"/>
            <a:ext cx="6849144" cy="986598"/>
          </a:xfrm>
          <a:prstGeom prst="rect">
            <a:avLst/>
          </a:prstGeom>
          <a:gradFill>
            <a:gsLst>
              <a:gs pos="100000">
                <a:schemeClr val="bg1">
                  <a:alpha val="17000"/>
                </a:schemeClr>
              </a:gs>
              <a:gs pos="52000">
                <a:srgbClr val="022FEE">
                  <a:alpha val="13000"/>
                </a:srgbClr>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阿里巴巴普惠体 Medium"/>
              <a:cs typeface="阿里巴巴普惠体 Medium"/>
              <a:sym typeface="Times New Roman"/>
            </a:endParaRPr>
          </a:p>
        </p:txBody>
      </p:sp>
      <p:grpSp>
        <p:nvGrpSpPr>
          <p:cNvPr id="40" name="组合 39">
            <a:extLst>
              <a:ext uri="{FF2B5EF4-FFF2-40B4-BE49-F238E27FC236}">
                <a16:creationId xmlns:a16="http://schemas.microsoft.com/office/drawing/2014/main" id="{04644A14-3E05-5A5B-E759-44103BC2CA84}"/>
              </a:ext>
            </a:extLst>
          </p:cNvPr>
          <p:cNvGrpSpPr/>
          <p:nvPr/>
        </p:nvGrpSpPr>
        <p:grpSpPr>
          <a:xfrm>
            <a:off x="6793411" y="2435115"/>
            <a:ext cx="5351262" cy="923330"/>
            <a:chOff x="6167639" y="2435115"/>
            <a:chExt cx="5351262" cy="923330"/>
          </a:xfrm>
        </p:grpSpPr>
        <p:sp>
          <p:nvSpPr>
            <p:cNvPr id="23" name="iśľîḋè">
              <a:extLst>
                <a:ext uri="{FF2B5EF4-FFF2-40B4-BE49-F238E27FC236}">
                  <a16:creationId xmlns:a16="http://schemas.microsoft.com/office/drawing/2014/main" id="{D7627EFB-9880-6DF6-2B64-F9CAC6833053}"/>
                </a:ext>
              </a:extLst>
            </p:cNvPr>
            <p:cNvSpPr txBox="1"/>
            <p:nvPr/>
          </p:nvSpPr>
          <p:spPr>
            <a:xfrm>
              <a:off x="6167639" y="2435115"/>
              <a:ext cx="877163" cy="923330"/>
            </a:xfrm>
            <a:prstGeom prst="rect">
              <a:avLst/>
            </a:prstGeom>
            <a:noFill/>
          </p:spPr>
          <p:txBody>
            <a:bodyPr wrap="none" lIns="91440" tIns="45720" rIns="91440" bIns="45720" rtlCol="0" anchor="ctr" anchorCtr="0">
              <a:spAutoFit/>
            </a:bodyPr>
            <a:lstStyle/>
            <a:p>
              <a:pPr algn="ctr"/>
              <a:r>
                <a:rPr kumimoji="1" lang="en-US" altLang="zh-CN" sz="5400" b="1" dirty="0">
                  <a:solidFill>
                    <a:schemeClr val="bg1"/>
                  </a:solidFill>
                  <a:latin typeface="Times New Roman"/>
                  <a:ea typeface="阿里巴巴普惠体 Medium"/>
                  <a:cs typeface="阿里巴巴普惠体 Medium"/>
                  <a:sym typeface="Times New Roman"/>
                </a:rPr>
                <a:t>02</a:t>
              </a:r>
              <a:endParaRPr kumimoji="1" lang="zh-CN" altLang="en-US" sz="5400" b="1" dirty="0">
                <a:solidFill>
                  <a:schemeClr val="bg1"/>
                </a:solidFill>
                <a:latin typeface="Times New Roman"/>
                <a:ea typeface="阿里巴巴普惠体 Medium"/>
                <a:cs typeface="阿里巴巴普惠体 Medium"/>
                <a:sym typeface="Times New Roman"/>
              </a:endParaRPr>
            </a:p>
          </p:txBody>
        </p:sp>
        <p:sp>
          <p:nvSpPr>
            <p:cNvPr id="26" name="íş1îḋe">
              <a:extLst>
                <a:ext uri="{FF2B5EF4-FFF2-40B4-BE49-F238E27FC236}">
                  <a16:creationId xmlns:a16="http://schemas.microsoft.com/office/drawing/2014/main" id="{85722E12-F074-E7A3-B34C-240754CFCE83}"/>
                </a:ext>
              </a:extLst>
            </p:cNvPr>
            <p:cNvSpPr>
              <a:spLocks/>
            </p:cNvSpPr>
            <p:nvPr/>
          </p:nvSpPr>
          <p:spPr>
            <a:xfrm>
              <a:off x="7041521" y="2623821"/>
              <a:ext cx="4477380"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sz="2800" dirty="0">
                  <a:solidFill>
                    <a:schemeClr val="bg1"/>
                  </a:solidFill>
                  <a:latin typeface="阿里巴巴普惠体 Heavy" pitchFamily="18" charset="-122"/>
                  <a:ea typeface="阿里巴巴普惠体 Heavy" pitchFamily="18" charset="-122"/>
                  <a:cs typeface="阿里巴巴普惠体 Heavy" pitchFamily="18" charset="-122"/>
                  <a:sym typeface="Times New Roman"/>
                </a:rPr>
                <a:t>深度学习中的隐私泄漏问题</a:t>
              </a:r>
            </a:p>
          </p:txBody>
        </p:sp>
      </p:grpSp>
      <p:grpSp>
        <p:nvGrpSpPr>
          <p:cNvPr id="41" name="组合 40">
            <a:extLst>
              <a:ext uri="{FF2B5EF4-FFF2-40B4-BE49-F238E27FC236}">
                <a16:creationId xmlns:a16="http://schemas.microsoft.com/office/drawing/2014/main" id="{A9B4E553-8CB8-079B-4E20-E2EB4F5749B4}"/>
              </a:ext>
            </a:extLst>
          </p:cNvPr>
          <p:cNvGrpSpPr/>
          <p:nvPr/>
        </p:nvGrpSpPr>
        <p:grpSpPr>
          <a:xfrm>
            <a:off x="6793411" y="3847484"/>
            <a:ext cx="5398589" cy="923330"/>
            <a:chOff x="6167639" y="3847484"/>
            <a:chExt cx="5398589" cy="923330"/>
          </a:xfrm>
        </p:grpSpPr>
        <p:sp>
          <p:nvSpPr>
            <p:cNvPr id="19" name="ïṩḻïḍé">
              <a:extLst>
                <a:ext uri="{FF2B5EF4-FFF2-40B4-BE49-F238E27FC236}">
                  <a16:creationId xmlns:a16="http://schemas.microsoft.com/office/drawing/2014/main" id="{F5B9A378-520E-9FA5-A97F-A0978FE2C772}"/>
                </a:ext>
              </a:extLst>
            </p:cNvPr>
            <p:cNvSpPr txBox="1"/>
            <p:nvPr/>
          </p:nvSpPr>
          <p:spPr>
            <a:xfrm>
              <a:off x="6167639" y="3847484"/>
              <a:ext cx="877163" cy="923330"/>
            </a:xfrm>
            <a:prstGeom prst="rect">
              <a:avLst/>
            </a:prstGeom>
            <a:noFill/>
          </p:spPr>
          <p:txBody>
            <a:bodyPr wrap="none" lIns="91440" tIns="45720" rIns="91440" bIns="45720" rtlCol="0" anchor="ctr" anchorCtr="0">
              <a:spAutoFit/>
            </a:bodyPr>
            <a:lstStyle/>
            <a:p>
              <a:pPr algn="ctr"/>
              <a:r>
                <a:rPr kumimoji="1" lang="en-US" altLang="zh-CN" sz="5400" b="1" dirty="0">
                  <a:solidFill>
                    <a:schemeClr val="bg1"/>
                  </a:solidFill>
                  <a:latin typeface="Times New Roman"/>
                  <a:ea typeface="阿里巴巴普惠体 Medium"/>
                  <a:cs typeface="阿里巴巴普惠体 Medium"/>
                  <a:sym typeface="Times New Roman"/>
                </a:rPr>
                <a:t>03</a:t>
              </a:r>
              <a:endParaRPr kumimoji="1" lang="zh-CN" altLang="en-US" sz="5400" b="1" dirty="0">
                <a:solidFill>
                  <a:schemeClr val="bg1"/>
                </a:solidFill>
                <a:latin typeface="Times New Roman"/>
                <a:ea typeface="阿里巴巴普惠体 Medium"/>
                <a:cs typeface="阿里巴巴普惠体 Medium"/>
                <a:sym typeface="Times New Roman"/>
              </a:endParaRPr>
            </a:p>
          </p:txBody>
        </p:sp>
        <p:sp>
          <p:nvSpPr>
            <p:cNvPr id="22" name="iŝļîḍé">
              <a:extLst>
                <a:ext uri="{FF2B5EF4-FFF2-40B4-BE49-F238E27FC236}">
                  <a16:creationId xmlns:a16="http://schemas.microsoft.com/office/drawing/2014/main" id="{A4891E5B-54CD-6990-1FC3-C8BA41D34ED5}"/>
                </a:ext>
              </a:extLst>
            </p:cNvPr>
            <p:cNvSpPr>
              <a:spLocks/>
            </p:cNvSpPr>
            <p:nvPr/>
          </p:nvSpPr>
          <p:spPr>
            <a:xfrm>
              <a:off x="7041034" y="4057972"/>
              <a:ext cx="4525194"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sz="2800" dirty="0">
                  <a:solidFill>
                    <a:schemeClr val="bg1"/>
                  </a:solidFill>
                  <a:latin typeface="阿里巴巴普惠体 Heavy" pitchFamily="18" charset="-122"/>
                  <a:ea typeface="阿里巴巴普惠体 Heavy" pitchFamily="18" charset="-122"/>
                  <a:cs typeface="阿里巴巴普惠体 Heavy" pitchFamily="18" charset="-122"/>
                  <a:sym typeface="Times New Roman"/>
                </a:rPr>
                <a:t>深度学习中的隐私攻击手段</a:t>
              </a:r>
            </a:p>
          </p:txBody>
        </p:sp>
      </p:grpSp>
      <p:grpSp>
        <p:nvGrpSpPr>
          <p:cNvPr id="42" name="组合 41">
            <a:extLst>
              <a:ext uri="{FF2B5EF4-FFF2-40B4-BE49-F238E27FC236}">
                <a16:creationId xmlns:a16="http://schemas.microsoft.com/office/drawing/2014/main" id="{F73B2E8A-792D-B992-D27B-84492F2FB657}"/>
              </a:ext>
            </a:extLst>
          </p:cNvPr>
          <p:cNvGrpSpPr/>
          <p:nvPr/>
        </p:nvGrpSpPr>
        <p:grpSpPr>
          <a:xfrm>
            <a:off x="6793411" y="5259853"/>
            <a:ext cx="5351262" cy="923330"/>
            <a:chOff x="6167639" y="5259853"/>
            <a:chExt cx="5351262" cy="923330"/>
          </a:xfrm>
        </p:grpSpPr>
        <p:sp>
          <p:nvSpPr>
            <p:cNvPr id="15" name="ïşľîḑé">
              <a:extLst>
                <a:ext uri="{FF2B5EF4-FFF2-40B4-BE49-F238E27FC236}">
                  <a16:creationId xmlns:a16="http://schemas.microsoft.com/office/drawing/2014/main" id="{3893146A-6A51-327E-5ACC-0AB20583FDA9}"/>
                </a:ext>
              </a:extLst>
            </p:cNvPr>
            <p:cNvSpPr txBox="1"/>
            <p:nvPr/>
          </p:nvSpPr>
          <p:spPr>
            <a:xfrm>
              <a:off x="6167639" y="5259853"/>
              <a:ext cx="877163" cy="923330"/>
            </a:xfrm>
            <a:prstGeom prst="rect">
              <a:avLst/>
            </a:prstGeom>
            <a:noFill/>
          </p:spPr>
          <p:txBody>
            <a:bodyPr wrap="none" lIns="91440" tIns="45720" rIns="91440" bIns="45720" rtlCol="0" anchor="ctr" anchorCtr="0">
              <a:spAutoFit/>
            </a:bodyPr>
            <a:lstStyle/>
            <a:p>
              <a:pPr algn="ctr"/>
              <a:r>
                <a:rPr kumimoji="1" lang="en-US" altLang="zh-CN" sz="5400" b="1" dirty="0">
                  <a:solidFill>
                    <a:schemeClr val="bg1"/>
                  </a:solidFill>
                  <a:latin typeface="Times New Roman"/>
                  <a:ea typeface="阿里巴巴普惠体 Medium"/>
                  <a:cs typeface="阿里巴巴普惠体 Medium"/>
                  <a:sym typeface="Times New Roman"/>
                </a:rPr>
                <a:t>04</a:t>
              </a:r>
              <a:endParaRPr kumimoji="1" lang="zh-CN" altLang="en-US" sz="5400" b="1" dirty="0">
                <a:solidFill>
                  <a:schemeClr val="bg1"/>
                </a:solidFill>
                <a:latin typeface="Times New Roman"/>
                <a:ea typeface="阿里巴巴普惠体 Medium"/>
                <a:cs typeface="阿里巴巴普惠体 Medium"/>
                <a:sym typeface="Times New Roman"/>
              </a:endParaRPr>
            </a:p>
          </p:txBody>
        </p:sp>
        <p:sp>
          <p:nvSpPr>
            <p:cNvPr id="18" name="îsḻíḋê">
              <a:extLst>
                <a:ext uri="{FF2B5EF4-FFF2-40B4-BE49-F238E27FC236}">
                  <a16:creationId xmlns:a16="http://schemas.microsoft.com/office/drawing/2014/main" id="{E7B2C8A4-73DB-44CA-89B6-A15CA1F70847}"/>
                </a:ext>
              </a:extLst>
            </p:cNvPr>
            <p:cNvSpPr>
              <a:spLocks/>
            </p:cNvSpPr>
            <p:nvPr/>
          </p:nvSpPr>
          <p:spPr>
            <a:xfrm>
              <a:off x="7041035" y="5459908"/>
              <a:ext cx="4477866"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sz="2800" dirty="0">
                  <a:solidFill>
                    <a:schemeClr val="bg1"/>
                  </a:solidFill>
                  <a:latin typeface="阿里巴巴普惠体 Heavy" pitchFamily="18" charset="-122"/>
                  <a:ea typeface="阿里巴巴普惠体 Heavy" pitchFamily="18" charset="-122"/>
                  <a:cs typeface="阿里巴巴普惠体 Heavy" pitchFamily="18" charset="-122"/>
                  <a:sym typeface="Times New Roman"/>
                </a:rPr>
                <a:t>深度学习中的隐私保护方法</a:t>
              </a:r>
            </a:p>
          </p:txBody>
        </p:sp>
      </p:grpSp>
      <p:sp>
        <p:nvSpPr>
          <p:cNvPr id="31" name="TextBox 3">
            <a:extLst>
              <a:ext uri="{FF2B5EF4-FFF2-40B4-BE49-F238E27FC236}">
                <a16:creationId xmlns:a16="http://schemas.microsoft.com/office/drawing/2014/main" id="{0E1C5434-DA25-B420-5682-E39DEFD708B8}"/>
              </a:ext>
            </a:extLst>
          </p:cNvPr>
          <p:cNvSpPr txBox="1"/>
          <p:nvPr/>
        </p:nvSpPr>
        <p:spPr>
          <a:xfrm>
            <a:off x="-38286" y="0"/>
            <a:ext cx="540060" cy="123111"/>
          </a:xfrm>
          <a:prstGeom prst="rect">
            <a:avLst/>
          </a:prstGeom>
          <a:noFill/>
        </p:spPr>
        <p:txBody>
          <a:bodyPr wrap="square" rtlCol="0">
            <a:spAutoFit/>
          </a:bodyPr>
          <a:lstStyle/>
          <a:p>
            <a:pPr>
              <a:lnSpc>
                <a:spcPct val="200000"/>
              </a:lnSpc>
            </a:pPr>
            <a:r>
              <a:rPr lang="en-US" altLang="zh-CN" sz="100" dirty="0">
                <a:noFill/>
                <a:latin typeface="微软雅黑" panose="020B0503020204020204" pitchFamily="34" charset="-122"/>
                <a:ea typeface="微软雅黑" panose="020B0503020204020204" pitchFamily="34" charset="-122"/>
              </a:rPr>
              <a:t>PPT</a:t>
            </a:r>
            <a:r>
              <a:rPr lang="zh-CN" altLang="en-US" sz="100" dirty="0">
                <a:noFill/>
                <a:latin typeface="微软雅黑" panose="020B0503020204020204" pitchFamily="34" charset="-122"/>
                <a:ea typeface="微软雅黑" panose="020B0503020204020204" pitchFamily="34" charset="-122"/>
              </a:rPr>
              <a:t>模板 </a:t>
            </a:r>
            <a:r>
              <a:rPr lang="en-US" altLang="zh-CN" sz="100" dirty="0">
                <a:noFill/>
                <a:latin typeface="微软雅黑" panose="020B0503020204020204" pitchFamily="34" charset="-122"/>
                <a:ea typeface="微软雅黑" panose="020B0503020204020204" pitchFamily="34" charset="-122"/>
              </a:rPr>
              <a:t>http://www.1ppt.com/moban/</a:t>
            </a:r>
            <a:r>
              <a:rPr lang="zh-CN" altLang="en-US" sz="100" dirty="0">
                <a:noFill/>
                <a:latin typeface="微软雅黑" panose="020B0503020204020204" pitchFamily="34" charset="-122"/>
                <a:ea typeface="微软雅黑" panose="020B0503020204020204" pitchFamily="34" charset="-122"/>
              </a:rPr>
              <a:t> </a:t>
            </a:r>
            <a:endParaRPr lang="en-US" altLang="zh-CN" sz="100" dirty="0">
              <a:no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6057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1+#ppt_w/2"/>
                                          </p:val>
                                        </p:tav>
                                        <p:tav tm="100000">
                                          <p:val>
                                            <p:strVal val="#ppt_x"/>
                                          </p:val>
                                        </p:tav>
                                      </p:tavLst>
                                    </p:anim>
                                    <p:anim calcmode="lin" valueType="num">
                                      <p:cBhvr additive="base">
                                        <p:cTn id="13" dur="500" fill="hold"/>
                                        <p:tgtEl>
                                          <p:spTgt spid="3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1+#ppt_w/2"/>
                                          </p:val>
                                        </p:tav>
                                        <p:tav tm="100000">
                                          <p:val>
                                            <p:strVal val="#ppt_x"/>
                                          </p:val>
                                        </p:tav>
                                      </p:tavLst>
                                    </p:anim>
                                    <p:anim calcmode="lin" valueType="num">
                                      <p:cBhvr additive="base">
                                        <p:cTn id="18" dur="500" fill="hold"/>
                                        <p:tgtEl>
                                          <p:spTgt spid="4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fill="hold"/>
                                        <p:tgtEl>
                                          <p:spTgt spid="41"/>
                                        </p:tgtEl>
                                        <p:attrNameLst>
                                          <p:attrName>ppt_x</p:attrName>
                                        </p:attrNameLst>
                                      </p:cBhvr>
                                      <p:tavLst>
                                        <p:tav tm="0">
                                          <p:val>
                                            <p:strVal val="1+#ppt_w/2"/>
                                          </p:val>
                                        </p:tav>
                                        <p:tav tm="100000">
                                          <p:val>
                                            <p:strVal val="#ppt_x"/>
                                          </p:val>
                                        </p:tav>
                                      </p:tavLst>
                                    </p:anim>
                                    <p:anim calcmode="lin" valueType="num">
                                      <p:cBhvr additive="base">
                                        <p:cTn id="23" dur="500" fill="hold"/>
                                        <p:tgtEl>
                                          <p:spTgt spid="4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1+#ppt_w/2"/>
                                          </p:val>
                                        </p:tav>
                                        <p:tav tm="100000">
                                          <p:val>
                                            <p:strVal val="#ppt_x"/>
                                          </p:val>
                                        </p:tav>
                                      </p:tavLst>
                                    </p:anim>
                                    <p:anim calcmode="lin" valueType="num">
                                      <p:cBhvr additive="base">
                                        <p:cTn id="2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406400" ty="0" sx="80000" sy="80000" flip="none" algn="ctr"/>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565759A-ED3B-A1AB-7AE3-4440AD0A9DA2}"/>
              </a:ext>
            </a:extLst>
          </p:cNvPr>
          <p:cNvSpPr/>
          <p:nvPr/>
        </p:nvSpPr>
        <p:spPr>
          <a:xfrm>
            <a:off x="-15552" y="0"/>
            <a:ext cx="8856984" cy="6858000"/>
          </a:xfrm>
          <a:prstGeom prst="rect">
            <a:avLst/>
          </a:prstGeom>
          <a:gradFill flip="none" rotWithShape="1">
            <a:gsLst>
              <a:gs pos="62000">
                <a:schemeClr val="bg1">
                  <a:alpha val="0"/>
                </a:schemeClr>
              </a:gs>
              <a:gs pos="23000">
                <a:srgbClr val="022FEE">
                  <a:alpha val="13000"/>
                </a:srgbClr>
              </a:gs>
            </a:gsLst>
            <a:lin ang="1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阿里巴巴普惠体 Medium"/>
              <a:cs typeface="阿里巴巴普惠体 Medium"/>
              <a:sym typeface="Times New Roman"/>
            </a:endParaRPr>
          </a:p>
        </p:txBody>
      </p:sp>
      <p:grpSp>
        <p:nvGrpSpPr>
          <p:cNvPr id="6" name="组合 5">
            <a:extLst>
              <a:ext uri="{FF2B5EF4-FFF2-40B4-BE49-F238E27FC236}">
                <a16:creationId xmlns:a16="http://schemas.microsoft.com/office/drawing/2014/main" id="{4C20016D-B2C0-4928-6EE8-A4DC2D8EDAA6}"/>
              </a:ext>
            </a:extLst>
          </p:cNvPr>
          <p:cNvGrpSpPr/>
          <p:nvPr/>
        </p:nvGrpSpPr>
        <p:grpSpPr>
          <a:xfrm>
            <a:off x="739280" y="1772816"/>
            <a:ext cx="10901336" cy="1916358"/>
            <a:chOff x="739280" y="1916832"/>
            <a:chExt cx="10901336" cy="1916358"/>
          </a:xfrm>
        </p:grpSpPr>
        <p:sp>
          <p:nvSpPr>
            <p:cNvPr id="2" name="îśḻiďe">
              <a:extLst>
                <a:ext uri="{FF2B5EF4-FFF2-40B4-BE49-F238E27FC236}">
                  <a16:creationId xmlns:a16="http://schemas.microsoft.com/office/drawing/2014/main" id="{9AB167AA-9756-7326-247A-BAE2F7D22C1C}"/>
                </a:ext>
              </a:extLst>
            </p:cNvPr>
            <p:cNvSpPr txBox="1">
              <a:spLocks/>
            </p:cNvSpPr>
            <p:nvPr/>
          </p:nvSpPr>
          <p:spPr>
            <a:xfrm>
              <a:off x="739280" y="3353059"/>
              <a:ext cx="10901336" cy="4801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8000" dirty="0">
                  <a:solidFill>
                    <a:schemeClr val="bg1"/>
                  </a:solidFill>
                  <a:latin typeface="阿里巴巴普惠体 Heavy" pitchFamily="18" charset="-122"/>
                  <a:ea typeface="阿里巴巴普惠体 Heavy" pitchFamily="18" charset="-122"/>
                  <a:cs typeface="阿里巴巴普惠体 Heavy" pitchFamily="18" charset="-122"/>
                  <a:sym typeface="Times New Roman"/>
                </a:rPr>
                <a:t>深度学习的背景与发展</a:t>
              </a:r>
            </a:p>
          </p:txBody>
        </p:sp>
        <p:sp>
          <p:nvSpPr>
            <p:cNvPr id="4" name="išlîḍê">
              <a:extLst>
                <a:ext uri="{FF2B5EF4-FFF2-40B4-BE49-F238E27FC236}">
                  <a16:creationId xmlns:a16="http://schemas.microsoft.com/office/drawing/2014/main" id="{2EFA44A7-ED69-A45F-F64B-5DE79C4F724B}"/>
                </a:ext>
              </a:extLst>
            </p:cNvPr>
            <p:cNvSpPr txBox="1">
              <a:spLocks/>
            </p:cNvSpPr>
            <p:nvPr/>
          </p:nvSpPr>
          <p:spPr>
            <a:xfrm>
              <a:off x="739280" y="1916832"/>
              <a:ext cx="3052464" cy="1436227"/>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r>
                <a:rPr lang="en-US" altLang="zh-CN" sz="9600" dirty="0">
                  <a:solidFill>
                    <a:schemeClr val="bg1"/>
                  </a:solidFill>
                  <a:latin typeface="Times New Roman"/>
                  <a:ea typeface="阿里巴巴普惠体 Medium"/>
                  <a:cs typeface="阿里巴巴普惠体 Medium"/>
                  <a:sym typeface="Times New Roman"/>
                </a:rPr>
                <a:t>01</a:t>
              </a:r>
              <a:endParaRPr lang="zh-CN" altLang="en-US" sz="9600" dirty="0">
                <a:solidFill>
                  <a:schemeClr val="bg1"/>
                </a:solidFill>
                <a:latin typeface="Times New Roman"/>
                <a:ea typeface="阿里巴巴普惠体 Medium"/>
                <a:cs typeface="阿里巴巴普惠体 Medium"/>
                <a:sym typeface="Times New Roman"/>
              </a:endParaRPr>
            </a:p>
          </p:txBody>
        </p:sp>
      </p:grpSp>
    </p:spTree>
    <p:extLst>
      <p:ext uri="{BB962C8B-B14F-4D97-AF65-F5344CB8AC3E}">
        <p14:creationId xmlns:p14="http://schemas.microsoft.com/office/powerpoint/2010/main" val="318471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2D5D0E0-56C1-8A06-9FDF-151D8C940F3F}"/>
              </a:ext>
            </a:extLst>
          </p:cNvPr>
          <p:cNvGrpSpPr/>
          <p:nvPr/>
        </p:nvGrpSpPr>
        <p:grpSpPr>
          <a:xfrm>
            <a:off x="701199" y="276238"/>
            <a:ext cx="4286292" cy="1019823"/>
            <a:chOff x="701198" y="276236"/>
            <a:chExt cx="4286292" cy="1019823"/>
          </a:xfrm>
        </p:grpSpPr>
        <p:grpSp>
          <p:nvGrpSpPr>
            <p:cNvPr id="3" name="组合 2">
              <a:extLst>
                <a:ext uri="{FF2B5EF4-FFF2-40B4-BE49-F238E27FC236}">
                  <a16:creationId xmlns:a16="http://schemas.microsoft.com/office/drawing/2014/main" id="{DBA21403-236F-8EE7-1407-6C046E0F138A}"/>
                </a:ext>
              </a:extLst>
            </p:cNvPr>
            <p:cNvGrpSpPr/>
            <p:nvPr/>
          </p:nvGrpSpPr>
          <p:grpSpPr>
            <a:xfrm>
              <a:off x="846119" y="333155"/>
              <a:ext cx="4141371" cy="905986"/>
              <a:chOff x="846119" y="333155"/>
              <a:chExt cx="4141371" cy="905986"/>
            </a:xfrm>
          </p:grpSpPr>
          <p:grpSp>
            <p:nvGrpSpPr>
              <p:cNvPr id="28" name="组合 27">
                <a:extLst>
                  <a:ext uri="{FF2B5EF4-FFF2-40B4-BE49-F238E27FC236}">
                    <a16:creationId xmlns:a16="http://schemas.microsoft.com/office/drawing/2014/main" id="{C7D58B88-AC89-5488-0813-1A4B1C71D86C}"/>
                  </a:ext>
                </a:extLst>
              </p:cNvPr>
              <p:cNvGrpSpPr/>
              <p:nvPr/>
            </p:nvGrpSpPr>
            <p:grpSpPr>
              <a:xfrm>
                <a:off x="846119" y="333155"/>
                <a:ext cx="4141371" cy="905986"/>
                <a:chOff x="903371" y="249943"/>
                <a:chExt cx="5056691" cy="679699"/>
              </a:xfrm>
            </p:grpSpPr>
            <p:sp>
              <p:nvSpPr>
                <p:cNvPr id="37" name="任意多边形 29">
                  <a:extLst>
                    <a:ext uri="{FF2B5EF4-FFF2-40B4-BE49-F238E27FC236}">
                      <a16:creationId xmlns:a16="http://schemas.microsoft.com/office/drawing/2014/main" id="{C9E9230E-F7C9-5470-E0B7-32D467EAD82B}"/>
                    </a:ext>
                  </a:extLst>
                </p:cNvPr>
                <p:cNvSpPr>
                  <a:spLocks/>
                </p:cNvSpPr>
                <p:nvPr/>
              </p:nvSpPr>
              <p:spPr bwMode="auto">
                <a:xfrm>
                  <a:off x="903371" y="249943"/>
                  <a:ext cx="5056691"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882" tIns="60941" rIns="121882" bIns="60941" numCol="1" anchor="t" anchorCtr="0" compatLnSpc="1">
                  <a:prstTxWarp prst="textNoShape">
                    <a:avLst/>
                  </a:prstTxWarp>
                  <a:noAutofit/>
                </a:bodyPr>
                <a:lstStyle/>
                <a:p>
                  <a:endParaRPr lang="zh-CN" altLang="en-US">
                    <a:solidFill>
                      <a:prstClr val="black"/>
                    </a:solidFill>
                    <a:latin typeface="Times New Roman"/>
                    <a:ea typeface="阿里巴巴普惠体 Medium"/>
                    <a:cs typeface="阿里巴巴普惠体 Medium"/>
                    <a:sym typeface="Times New Roman"/>
                  </a:endParaRPr>
                </a:p>
              </p:txBody>
            </p:sp>
            <p:sp>
              <p:nvSpPr>
                <p:cNvPr id="45" name="任意多边形 30">
                  <a:extLst>
                    <a:ext uri="{FF2B5EF4-FFF2-40B4-BE49-F238E27FC236}">
                      <a16:creationId xmlns:a16="http://schemas.microsoft.com/office/drawing/2014/main" id="{82638312-2314-BABA-3BCF-FA077D6BEFFD}"/>
                    </a:ext>
                  </a:extLst>
                </p:cNvPr>
                <p:cNvSpPr>
                  <a:spLocks/>
                </p:cNvSpPr>
                <p:nvPr/>
              </p:nvSpPr>
              <p:spPr bwMode="auto">
                <a:xfrm>
                  <a:off x="1078179" y="325868"/>
                  <a:ext cx="4820922"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6A92C1"/>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121882" tIns="60941" rIns="121882" bIns="60941" numCol="1" anchor="t" anchorCtr="0" compatLnSpc="1">
                  <a:prstTxWarp prst="textNoShape">
                    <a:avLst/>
                  </a:prstTxWarp>
                  <a:noAutofit/>
                </a:bodyPr>
                <a:lstStyle/>
                <a:p>
                  <a:endParaRPr lang="zh-CN" altLang="en-US">
                    <a:solidFill>
                      <a:prstClr val="black"/>
                    </a:solidFill>
                    <a:latin typeface="Times New Roman"/>
                    <a:ea typeface="阿里巴巴普惠体 Medium"/>
                    <a:cs typeface="阿里巴巴普惠体 Medium"/>
                    <a:sym typeface="Times New Roman"/>
                  </a:endParaRPr>
                </a:p>
              </p:txBody>
            </p:sp>
          </p:grpSp>
          <p:sp>
            <p:nvSpPr>
              <p:cNvPr id="35" name="ïṥliḍê">
                <a:extLst>
                  <a:ext uri="{FF2B5EF4-FFF2-40B4-BE49-F238E27FC236}">
                    <a16:creationId xmlns:a16="http://schemas.microsoft.com/office/drawing/2014/main" id="{AEB1E685-7B88-E1BE-4A47-E191FBE431E1}"/>
                  </a:ext>
                </a:extLst>
              </p:cNvPr>
              <p:cNvSpPr>
                <a:spLocks/>
              </p:cNvSpPr>
              <p:nvPr/>
            </p:nvSpPr>
            <p:spPr>
              <a:xfrm>
                <a:off x="1887347" y="555316"/>
                <a:ext cx="2664295"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sz="2400" dirty="0">
                    <a:solidFill>
                      <a:schemeClr val="bg1"/>
                    </a:solidFill>
                    <a:latin typeface="Times New Roman"/>
                    <a:ea typeface="阿里巴巴普惠体 Medium"/>
                    <a:cs typeface="阿里巴巴普惠体 Medium"/>
                    <a:sym typeface="Times New Roman"/>
                  </a:rPr>
                  <a:t>背景与发展</a:t>
                </a:r>
              </a:p>
            </p:txBody>
          </p:sp>
        </p:grpSp>
        <p:grpSp>
          <p:nvGrpSpPr>
            <p:cNvPr id="4" name="组合 3">
              <a:extLst>
                <a:ext uri="{FF2B5EF4-FFF2-40B4-BE49-F238E27FC236}">
                  <a16:creationId xmlns:a16="http://schemas.microsoft.com/office/drawing/2014/main" id="{E1760A7D-5CE6-9E5B-03C2-B73BE00E08E0}"/>
                </a:ext>
              </a:extLst>
            </p:cNvPr>
            <p:cNvGrpSpPr/>
            <p:nvPr/>
          </p:nvGrpSpPr>
          <p:grpSpPr>
            <a:xfrm>
              <a:off x="701198" y="276236"/>
              <a:ext cx="1150661" cy="1019823"/>
              <a:chOff x="701198" y="276236"/>
              <a:chExt cx="1150661" cy="1019823"/>
            </a:xfrm>
          </p:grpSpPr>
          <p:grpSp>
            <p:nvGrpSpPr>
              <p:cNvPr id="5" name="组合 4">
                <a:extLst>
                  <a:ext uri="{FF2B5EF4-FFF2-40B4-BE49-F238E27FC236}">
                    <a16:creationId xmlns:a16="http://schemas.microsoft.com/office/drawing/2014/main" id="{2D8C7DCB-EE3D-B9EF-FC9F-21A203D623AF}"/>
                  </a:ext>
                </a:extLst>
              </p:cNvPr>
              <p:cNvGrpSpPr/>
              <p:nvPr/>
            </p:nvGrpSpPr>
            <p:grpSpPr>
              <a:xfrm rot="16200000">
                <a:off x="766617" y="210817"/>
                <a:ext cx="1019823" cy="1150661"/>
                <a:chOff x="8439634" y="3544648"/>
                <a:chExt cx="1611146" cy="1817848"/>
              </a:xfrm>
            </p:grpSpPr>
            <p:sp>
              <p:nvSpPr>
                <p:cNvPr id="23" name="Freeform 5">
                  <a:extLst>
                    <a:ext uri="{FF2B5EF4-FFF2-40B4-BE49-F238E27FC236}">
                      <a16:creationId xmlns:a16="http://schemas.microsoft.com/office/drawing/2014/main" id="{975D81CD-907B-5106-543B-B6CF9F0F2303}"/>
                    </a:ext>
                  </a:extLst>
                </p:cNvPr>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882" tIns="60941" rIns="121882" bIns="60941" numCol="1" anchor="t" anchorCtr="0" compatLnSpc="1">
                  <a:prstTxWarp prst="textNoShape">
                    <a:avLst/>
                  </a:prstTxWarp>
                </a:bodyPr>
                <a:lstStyle/>
                <a:p>
                  <a:endParaRPr lang="zh-CN" altLang="en-US">
                    <a:solidFill>
                      <a:prstClr val="black"/>
                    </a:solidFill>
                    <a:latin typeface="Times New Roman"/>
                    <a:ea typeface="阿里巴巴普惠体 Medium"/>
                    <a:cs typeface="阿里巴巴普惠体 Medium"/>
                    <a:sym typeface="Times New Roman"/>
                  </a:endParaRPr>
                </a:p>
              </p:txBody>
            </p:sp>
            <p:sp>
              <p:nvSpPr>
                <p:cNvPr id="27" name="Freeform 5">
                  <a:extLst>
                    <a:ext uri="{FF2B5EF4-FFF2-40B4-BE49-F238E27FC236}">
                      <a16:creationId xmlns:a16="http://schemas.microsoft.com/office/drawing/2014/main" id="{1751BCE3-D0FC-533F-9065-2038D362746C}"/>
                    </a:ext>
                  </a:extLst>
                </p:cNvPr>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6A92C1"/>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882" tIns="60941" rIns="121882" bIns="60941" numCol="1" anchor="t" anchorCtr="0" compatLnSpc="1">
                  <a:prstTxWarp prst="textNoShape">
                    <a:avLst/>
                  </a:prstTxWarp>
                </a:bodyPr>
                <a:lstStyle/>
                <a:p>
                  <a:endParaRPr lang="zh-CN" altLang="en-US">
                    <a:solidFill>
                      <a:prstClr val="black"/>
                    </a:solidFill>
                    <a:latin typeface="Times New Roman"/>
                    <a:ea typeface="阿里巴巴普惠体 Medium"/>
                    <a:cs typeface="阿里巴巴普惠体 Medium"/>
                    <a:sym typeface="Times New Roman"/>
                  </a:endParaRPr>
                </a:p>
              </p:txBody>
            </p:sp>
          </p:grpSp>
          <p:sp>
            <p:nvSpPr>
              <p:cNvPr id="22" name="ïṥliḍê">
                <a:extLst>
                  <a:ext uri="{FF2B5EF4-FFF2-40B4-BE49-F238E27FC236}">
                    <a16:creationId xmlns:a16="http://schemas.microsoft.com/office/drawing/2014/main" id="{0AAE37B7-3D68-9872-857A-8505A2FD1E69}"/>
                  </a:ext>
                </a:extLst>
              </p:cNvPr>
              <p:cNvSpPr>
                <a:spLocks/>
              </p:cNvSpPr>
              <p:nvPr/>
            </p:nvSpPr>
            <p:spPr>
              <a:xfrm>
                <a:off x="989285" y="555316"/>
                <a:ext cx="57021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en-US" altLang="zh-CN" sz="2400" dirty="0">
                    <a:solidFill>
                      <a:schemeClr val="bg1"/>
                    </a:solidFill>
                    <a:latin typeface="Times New Roman"/>
                    <a:ea typeface="阿里巴巴普惠体 Medium"/>
                    <a:cs typeface="阿里巴巴普惠体 Medium"/>
                    <a:sym typeface="Times New Roman"/>
                  </a:rPr>
                  <a:t>01</a:t>
                </a:r>
                <a:endParaRPr kumimoji="1" lang="zh-CN" altLang="en-US" sz="2400" dirty="0">
                  <a:solidFill>
                    <a:schemeClr val="bg1"/>
                  </a:solidFill>
                  <a:latin typeface="Times New Roman"/>
                  <a:ea typeface="阿里巴巴普惠体 Medium"/>
                  <a:cs typeface="阿里巴巴普惠体 Medium"/>
                  <a:sym typeface="Times New Roman"/>
                </a:endParaRPr>
              </a:p>
            </p:txBody>
          </p:sp>
        </p:grpSp>
      </p:grpSp>
      <p:pic>
        <p:nvPicPr>
          <p:cNvPr id="24" name="图片 23">
            <a:extLst>
              <a:ext uri="{FF2B5EF4-FFF2-40B4-BE49-F238E27FC236}">
                <a16:creationId xmlns:a16="http://schemas.microsoft.com/office/drawing/2014/main" id="{44C35985-442D-0F45-A73B-98045C0E580C}"/>
              </a:ext>
            </a:extLst>
          </p:cNvPr>
          <p:cNvPicPr>
            <a:picLocks noChangeAspect="1"/>
          </p:cNvPicPr>
          <p:nvPr/>
        </p:nvPicPr>
        <p:blipFill>
          <a:blip r:embed="rId3"/>
          <a:stretch>
            <a:fillRect/>
          </a:stretch>
        </p:blipFill>
        <p:spPr>
          <a:xfrm>
            <a:off x="508045" y="1495537"/>
            <a:ext cx="5422900" cy="1866900"/>
          </a:xfrm>
          <a:prstGeom prst="rect">
            <a:avLst/>
          </a:prstGeom>
        </p:spPr>
      </p:pic>
      <p:pic>
        <p:nvPicPr>
          <p:cNvPr id="25" name="图片 24">
            <a:extLst>
              <a:ext uri="{FF2B5EF4-FFF2-40B4-BE49-F238E27FC236}">
                <a16:creationId xmlns:a16="http://schemas.microsoft.com/office/drawing/2014/main" id="{21F364E5-4909-A04B-B128-281B81B3C883}"/>
              </a:ext>
            </a:extLst>
          </p:cNvPr>
          <p:cNvPicPr>
            <a:picLocks noChangeAspect="1"/>
          </p:cNvPicPr>
          <p:nvPr/>
        </p:nvPicPr>
        <p:blipFill>
          <a:blip r:embed="rId4"/>
          <a:stretch>
            <a:fillRect/>
          </a:stretch>
        </p:blipFill>
        <p:spPr>
          <a:xfrm>
            <a:off x="8299581" y="3429000"/>
            <a:ext cx="2882900" cy="2806700"/>
          </a:xfrm>
          <a:prstGeom prst="rect">
            <a:avLst/>
          </a:prstGeom>
        </p:spPr>
      </p:pic>
      <p:sp>
        <p:nvSpPr>
          <p:cNvPr id="26" name="文本框 25">
            <a:extLst>
              <a:ext uri="{FF2B5EF4-FFF2-40B4-BE49-F238E27FC236}">
                <a16:creationId xmlns:a16="http://schemas.microsoft.com/office/drawing/2014/main" id="{626FC68E-3920-0E49-8948-5A80751F9CFE}"/>
              </a:ext>
            </a:extLst>
          </p:cNvPr>
          <p:cNvSpPr txBox="1"/>
          <p:nvPr/>
        </p:nvSpPr>
        <p:spPr>
          <a:xfrm>
            <a:off x="2279576" y="3403666"/>
            <a:ext cx="3032051" cy="369332"/>
          </a:xfrm>
          <a:prstGeom prst="rect">
            <a:avLst/>
          </a:prstGeom>
          <a:noFill/>
        </p:spPr>
        <p:txBody>
          <a:bodyPr wrap="square" rtlCol="0">
            <a:spAutoFit/>
          </a:bodyPr>
          <a:lstStyle/>
          <a:p>
            <a:r>
              <a:rPr kumimoji="1" lang="zh-CN" altLang="en-US" dirty="0"/>
              <a:t>图一： </a:t>
            </a:r>
            <a:r>
              <a:rPr kumimoji="1" lang="en-US" altLang="zh-CN" dirty="0"/>
              <a:t>MCP</a:t>
            </a:r>
            <a:r>
              <a:rPr kumimoji="1" lang="zh-CN" altLang="en-US" dirty="0"/>
              <a:t>模型</a:t>
            </a:r>
          </a:p>
        </p:txBody>
      </p:sp>
      <p:sp>
        <p:nvSpPr>
          <p:cNvPr id="47" name="文本框 46">
            <a:extLst>
              <a:ext uri="{FF2B5EF4-FFF2-40B4-BE49-F238E27FC236}">
                <a16:creationId xmlns:a16="http://schemas.microsoft.com/office/drawing/2014/main" id="{7BCFE378-110D-9D45-8773-7FC42D08907E}"/>
              </a:ext>
            </a:extLst>
          </p:cNvPr>
          <p:cNvSpPr txBox="1"/>
          <p:nvPr/>
        </p:nvSpPr>
        <p:spPr>
          <a:xfrm>
            <a:off x="8400256" y="6280807"/>
            <a:ext cx="2992145" cy="369332"/>
          </a:xfrm>
          <a:prstGeom prst="rect">
            <a:avLst/>
          </a:prstGeom>
          <a:noFill/>
        </p:spPr>
        <p:txBody>
          <a:bodyPr wrap="square" rtlCol="0">
            <a:spAutoFit/>
          </a:bodyPr>
          <a:lstStyle/>
          <a:p>
            <a:r>
              <a:rPr kumimoji="1" lang="zh-CN" altLang="en-US" dirty="0"/>
              <a:t>图二：异或（</a:t>
            </a:r>
            <a:r>
              <a:rPr kumimoji="1" lang="en-US" altLang="zh-CN" dirty="0"/>
              <a:t>XOR</a:t>
            </a:r>
            <a:r>
              <a:rPr kumimoji="1" lang="zh-CN" altLang="en-US" dirty="0"/>
              <a:t>）问题</a:t>
            </a:r>
          </a:p>
        </p:txBody>
      </p:sp>
      <p:sp>
        <p:nvSpPr>
          <p:cNvPr id="48" name="文本框 47">
            <a:extLst>
              <a:ext uri="{FF2B5EF4-FFF2-40B4-BE49-F238E27FC236}">
                <a16:creationId xmlns:a16="http://schemas.microsoft.com/office/drawing/2014/main" id="{DCAEBD2A-50FC-6B40-8A13-077C98B08284}"/>
              </a:ext>
            </a:extLst>
          </p:cNvPr>
          <p:cNvSpPr txBox="1"/>
          <p:nvPr/>
        </p:nvSpPr>
        <p:spPr>
          <a:xfrm>
            <a:off x="508044" y="3982764"/>
            <a:ext cx="5422899" cy="1754326"/>
          </a:xfrm>
          <a:prstGeom prst="rect">
            <a:avLst/>
          </a:prstGeom>
          <a:noFill/>
        </p:spPr>
        <p:txBody>
          <a:bodyPr wrap="square" rtlCol="0">
            <a:spAutoFit/>
          </a:bodyPr>
          <a:lstStyle/>
          <a:p>
            <a:r>
              <a:rPr kumimoji="1" lang="zh-CN" altLang="en-US" dirty="0"/>
              <a:t>早在</a:t>
            </a:r>
            <a:r>
              <a:rPr kumimoji="1" lang="en-US" altLang="zh-CN" dirty="0"/>
              <a:t>20</a:t>
            </a:r>
            <a:r>
              <a:rPr kumimoji="1" lang="zh-CN" altLang="en-US" dirty="0"/>
              <a:t>世纪</a:t>
            </a:r>
            <a:r>
              <a:rPr kumimoji="1" lang="en-US" altLang="zh-CN" dirty="0"/>
              <a:t>40</a:t>
            </a:r>
            <a:r>
              <a:rPr kumimoji="1" lang="zh-CN" altLang="en-US" dirty="0"/>
              <a:t>年代，就有人希望通过计算机来模拟人的神经元反应的过程，于是建立了神经网络和数学模型</a:t>
            </a:r>
            <a:r>
              <a:rPr kumimoji="1" lang="en-US" altLang="zh-CN" dirty="0"/>
              <a:t>MCP</a:t>
            </a:r>
            <a:r>
              <a:rPr kumimoji="1" lang="zh-CN" altLang="en-US" dirty="0"/>
              <a:t>。</a:t>
            </a:r>
            <a:endParaRPr kumimoji="1" lang="en-US" altLang="zh-CN" dirty="0"/>
          </a:p>
          <a:p>
            <a:endParaRPr kumimoji="1" lang="en-US" altLang="zh-CN" dirty="0"/>
          </a:p>
          <a:p>
            <a:r>
              <a:rPr kumimoji="1" lang="zh-CN" altLang="en-US" dirty="0"/>
              <a:t>它将神经元的反应简化为：输入信号线性加权、求和、非线性激活的过程。</a:t>
            </a:r>
          </a:p>
        </p:txBody>
      </p:sp>
      <p:sp>
        <p:nvSpPr>
          <p:cNvPr id="49" name="文本框 48">
            <a:extLst>
              <a:ext uri="{FF2B5EF4-FFF2-40B4-BE49-F238E27FC236}">
                <a16:creationId xmlns:a16="http://schemas.microsoft.com/office/drawing/2014/main" id="{C0E920C0-41AD-D446-B114-935C2F998945}"/>
              </a:ext>
            </a:extLst>
          </p:cNvPr>
          <p:cNvSpPr txBox="1"/>
          <p:nvPr/>
        </p:nvSpPr>
        <p:spPr>
          <a:xfrm>
            <a:off x="6261057" y="1072087"/>
            <a:ext cx="4975902" cy="2308324"/>
          </a:xfrm>
          <a:prstGeom prst="rect">
            <a:avLst/>
          </a:prstGeom>
          <a:noFill/>
        </p:spPr>
        <p:txBody>
          <a:bodyPr wrap="square" rtlCol="0">
            <a:spAutoFit/>
          </a:bodyPr>
          <a:lstStyle/>
          <a:p>
            <a:r>
              <a:rPr kumimoji="1" lang="zh-CN" altLang="en-US" dirty="0"/>
              <a:t>在</a:t>
            </a:r>
            <a:r>
              <a:rPr kumimoji="1" lang="en-US" altLang="zh-CN" dirty="0"/>
              <a:t>20</a:t>
            </a:r>
            <a:r>
              <a:rPr kumimoji="1" lang="zh-CN" altLang="en-US" dirty="0"/>
              <a:t>世纪</a:t>
            </a:r>
            <a:r>
              <a:rPr kumimoji="1" lang="en-US" altLang="zh-CN" dirty="0"/>
              <a:t>60</a:t>
            </a:r>
            <a:r>
              <a:rPr kumimoji="1" lang="zh-CN" altLang="en-US" dirty="0"/>
              <a:t>年代，科学家在</a:t>
            </a:r>
            <a:r>
              <a:rPr kumimoji="1" lang="en-US" altLang="zh-CN" dirty="0"/>
              <a:t>MCP</a:t>
            </a:r>
            <a:r>
              <a:rPr kumimoji="1" lang="zh-CN" altLang="en-US" dirty="0"/>
              <a:t>模型的基础上进一步创建了由两层神经元组成的神经网络，称作感知机。这时已经可以通过梯度下降来自动更新权重。</a:t>
            </a:r>
            <a:endParaRPr kumimoji="1" lang="en-US" altLang="zh-CN" dirty="0"/>
          </a:p>
          <a:p>
            <a:endParaRPr kumimoji="1" lang="en-US" altLang="zh-CN" dirty="0"/>
          </a:p>
          <a:p>
            <a:r>
              <a:rPr kumimoji="1" lang="zh-CN" altLang="en-US" dirty="0"/>
              <a:t>然而，在不久后感知机就被证明仅能处理线性分类问题，甚至连异或门都无法实现。这也导致神经网络的研究遇冷。</a:t>
            </a:r>
          </a:p>
        </p:txBody>
      </p:sp>
    </p:spTree>
    <p:extLst>
      <p:ext uri="{BB962C8B-B14F-4D97-AF65-F5344CB8AC3E}">
        <p14:creationId xmlns:p14="http://schemas.microsoft.com/office/powerpoint/2010/main" val="1601888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2D5D0E0-56C1-8A06-9FDF-151D8C940F3F}"/>
              </a:ext>
            </a:extLst>
          </p:cNvPr>
          <p:cNvGrpSpPr/>
          <p:nvPr/>
        </p:nvGrpSpPr>
        <p:grpSpPr>
          <a:xfrm>
            <a:off x="701199" y="276238"/>
            <a:ext cx="4286292" cy="1019823"/>
            <a:chOff x="701198" y="276236"/>
            <a:chExt cx="4286292" cy="1019823"/>
          </a:xfrm>
        </p:grpSpPr>
        <p:grpSp>
          <p:nvGrpSpPr>
            <p:cNvPr id="3" name="组合 2">
              <a:extLst>
                <a:ext uri="{FF2B5EF4-FFF2-40B4-BE49-F238E27FC236}">
                  <a16:creationId xmlns:a16="http://schemas.microsoft.com/office/drawing/2014/main" id="{DBA21403-236F-8EE7-1407-6C046E0F138A}"/>
                </a:ext>
              </a:extLst>
            </p:cNvPr>
            <p:cNvGrpSpPr/>
            <p:nvPr/>
          </p:nvGrpSpPr>
          <p:grpSpPr>
            <a:xfrm>
              <a:off x="846119" y="333155"/>
              <a:ext cx="4141371" cy="905986"/>
              <a:chOff x="846119" y="333155"/>
              <a:chExt cx="4141371" cy="905986"/>
            </a:xfrm>
          </p:grpSpPr>
          <p:grpSp>
            <p:nvGrpSpPr>
              <p:cNvPr id="28" name="组合 27">
                <a:extLst>
                  <a:ext uri="{FF2B5EF4-FFF2-40B4-BE49-F238E27FC236}">
                    <a16:creationId xmlns:a16="http://schemas.microsoft.com/office/drawing/2014/main" id="{C7D58B88-AC89-5488-0813-1A4B1C71D86C}"/>
                  </a:ext>
                </a:extLst>
              </p:cNvPr>
              <p:cNvGrpSpPr/>
              <p:nvPr/>
            </p:nvGrpSpPr>
            <p:grpSpPr>
              <a:xfrm>
                <a:off x="846119" y="333155"/>
                <a:ext cx="4141371" cy="905986"/>
                <a:chOff x="903371" y="249943"/>
                <a:chExt cx="5056691" cy="679699"/>
              </a:xfrm>
            </p:grpSpPr>
            <p:sp>
              <p:nvSpPr>
                <p:cNvPr id="37" name="任意多边形 29">
                  <a:extLst>
                    <a:ext uri="{FF2B5EF4-FFF2-40B4-BE49-F238E27FC236}">
                      <a16:creationId xmlns:a16="http://schemas.microsoft.com/office/drawing/2014/main" id="{C9E9230E-F7C9-5470-E0B7-32D467EAD82B}"/>
                    </a:ext>
                  </a:extLst>
                </p:cNvPr>
                <p:cNvSpPr>
                  <a:spLocks/>
                </p:cNvSpPr>
                <p:nvPr/>
              </p:nvSpPr>
              <p:spPr bwMode="auto">
                <a:xfrm>
                  <a:off x="903371" y="249943"/>
                  <a:ext cx="5056691"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882" tIns="60941" rIns="121882" bIns="60941" numCol="1" anchor="t" anchorCtr="0" compatLnSpc="1">
                  <a:prstTxWarp prst="textNoShape">
                    <a:avLst/>
                  </a:prstTxWarp>
                  <a:noAutofit/>
                </a:bodyPr>
                <a:lstStyle/>
                <a:p>
                  <a:endParaRPr lang="zh-CN" altLang="en-US">
                    <a:solidFill>
                      <a:prstClr val="black"/>
                    </a:solidFill>
                    <a:latin typeface="Times New Roman"/>
                    <a:ea typeface="阿里巴巴普惠体 Medium"/>
                    <a:cs typeface="阿里巴巴普惠体 Medium"/>
                    <a:sym typeface="Times New Roman"/>
                  </a:endParaRPr>
                </a:p>
              </p:txBody>
            </p:sp>
            <p:sp>
              <p:nvSpPr>
                <p:cNvPr id="45" name="任意多边形 30">
                  <a:extLst>
                    <a:ext uri="{FF2B5EF4-FFF2-40B4-BE49-F238E27FC236}">
                      <a16:creationId xmlns:a16="http://schemas.microsoft.com/office/drawing/2014/main" id="{82638312-2314-BABA-3BCF-FA077D6BEFFD}"/>
                    </a:ext>
                  </a:extLst>
                </p:cNvPr>
                <p:cNvSpPr>
                  <a:spLocks/>
                </p:cNvSpPr>
                <p:nvPr/>
              </p:nvSpPr>
              <p:spPr bwMode="auto">
                <a:xfrm>
                  <a:off x="1078179" y="325868"/>
                  <a:ext cx="4820922"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6A92C1"/>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121882" tIns="60941" rIns="121882" bIns="60941" numCol="1" anchor="t" anchorCtr="0" compatLnSpc="1">
                  <a:prstTxWarp prst="textNoShape">
                    <a:avLst/>
                  </a:prstTxWarp>
                  <a:noAutofit/>
                </a:bodyPr>
                <a:lstStyle/>
                <a:p>
                  <a:endParaRPr lang="zh-CN" altLang="en-US">
                    <a:solidFill>
                      <a:prstClr val="black"/>
                    </a:solidFill>
                    <a:latin typeface="Times New Roman"/>
                    <a:ea typeface="阿里巴巴普惠体 Medium"/>
                    <a:cs typeface="阿里巴巴普惠体 Medium"/>
                    <a:sym typeface="Times New Roman"/>
                  </a:endParaRPr>
                </a:p>
              </p:txBody>
            </p:sp>
          </p:grpSp>
          <p:sp>
            <p:nvSpPr>
              <p:cNvPr id="35" name="ïṥliḍê">
                <a:extLst>
                  <a:ext uri="{FF2B5EF4-FFF2-40B4-BE49-F238E27FC236}">
                    <a16:creationId xmlns:a16="http://schemas.microsoft.com/office/drawing/2014/main" id="{AEB1E685-7B88-E1BE-4A47-E191FBE431E1}"/>
                  </a:ext>
                </a:extLst>
              </p:cNvPr>
              <p:cNvSpPr>
                <a:spLocks/>
              </p:cNvSpPr>
              <p:nvPr/>
            </p:nvSpPr>
            <p:spPr>
              <a:xfrm>
                <a:off x="1887347" y="555316"/>
                <a:ext cx="2664295"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sz="2400" dirty="0">
                    <a:solidFill>
                      <a:schemeClr val="bg1"/>
                    </a:solidFill>
                    <a:latin typeface="Times New Roman"/>
                    <a:ea typeface="阿里巴巴普惠体 Medium"/>
                    <a:cs typeface="阿里巴巴普惠体 Medium"/>
                    <a:sym typeface="Times New Roman"/>
                  </a:rPr>
                  <a:t>背景与发展</a:t>
                </a:r>
              </a:p>
            </p:txBody>
          </p:sp>
        </p:grpSp>
        <p:grpSp>
          <p:nvGrpSpPr>
            <p:cNvPr id="4" name="组合 3">
              <a:extLst>
                <a:ext uri="{FF2B5EF4-FFF2-40B4-BE49-F238E27FC236}">
                  <a16:creationId xmlns:a16="http://schemas.microsoft.com/office/drawing/2014/main" id="{E1760A7D-5CE6-9E5B-03C2-B73BE00E08E0}"/>
                </a:ext>
              </a:extLst>
            </p:cNvPr>
            <p:cNvGrpSpPr/>
            <p:nvPr/>
          </p:nvGrpSpPr>
          <p:grpSpPr>
            <a:xfrm>
              <a:off x="701198" y="276236"/>
              <a:ext cx="1150661" cy="1019823"/>
              <a:chOff x="701198" y="276236"/>
              <a:chExt cx="1150661" cy="1019823"/>
            </a:xfrm>
          </p:grpSpPr>
          <p:grpSp>
            <p:nvGrpSpPr>
              <p:cNvPr id="5" name="组合 4">
                <a:extLst>
                  <a:ext uri="{FF2B5EF4-FFF2-40B4-BE49-F238E27FC236}">
                    <a16:creationId xmlns:a16="http://schemas.microsoft.com/office/drawing/2014/main" id="{2D8C7DCB-EE3D-B9EF-FC9F-21A203D623AF}"/>
                  </a:ext>
                </a:extLst>
              </p:cNvPr>
              <p:cNvGrpSpPr/>
              <p:nvPr/>
            </p:nvGrpSpPr>
            <p:grpSpPr>
              <a:xfrm rot="16200000">
                <a:off x="766617" y="210817"/>
                <a:ext cx="1019823" cy="1150661"/>
                <a:chOff x="8439634" y="3544648"/>
                <a:chExt cx="1611146" cy="1817848"/>
              </a:xfrm>
            </p:grpSpPr>
            <p:sp>
              <p:nvSpPr>
                <p:cNvPr id="23" name="Freeform 5">
                  <a:extLst>
                    <a:ext uri="{FF2B5EF4-FFF2-40B4-BE49-F238E27FC236}">
                      <a16:creationId xmlns:a16="http://schemas.microsoft.com/office/drawing/2014/main" id="{975D81CD-907B-5106-543B-B6CF9F0F2303}"/>
                    </a:ext>
                  </a:extLst>
                </p:cNvPr>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882" tIns="60941" rIns="121882" bIns="60941" numCol="1" anchor="t" anchorCtr="0" compatLnSpc="1">
                  <a:prstTxWarp prst="textNoShape">
                    <a:avLst/>
                  </a:prstTxWarp>
                </a:bodyPr>
                <a:lstStyle/>
                <a:p>
                  <a:endParaRPr lang="zh-CN" altLang="en-US">
                    <a:solidFill>
                      <a:prstClr val="black"/>
                    </a:solidFill>
                    <a:latin typeface="Times New Roman"/>
                    <a:ea typeface="阿里巴巴普惠体 Medium"/>
                    <a:cs typeface="阿里巴巴普惠体 Medium"/>
                    <a:sym typeface="Times New Roman"/>
                  </a:endParaRPr>
                </a:p>
              </p:txBody>
            </p:sp>
            <p:sp>
              <p:nvSpPr>
                <p:cNvPr id="27" name="Freeform 5">
                  <a:extLst>
                    <a:ext uri="{FF2B5EF4-FFF2-40B4-BE49-F238E27FC236}">
                      <a16:creationId xmlns:a16="http://schemas.microsoft.com/office/drawing/2014/main" id="{1751BCE3-D0FC-533F-9065-2038D362746C}"/>
                    </a:ext>
                  </a:extLst>
                </p:cNvPr>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6A92C1"/>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882" tIns="60941" rIns="121882" bIns="60941" numCol="1" anchor="t" anchorCtr="0" compatLnSpc="1">
                  <a:prstTxWarp prst="textNoShape">
                    <a:avLst/>
                  </a:prstTxWarp>
                </a:bodyPr>
                <a:lstStyle/>
                <a:p>
                  <a:endParaRPr lang="zh-CN" altLang="en-US">
                    <a:solidFill>
                      <a:prstClr val="black"/>
                    </a:solidFill>
                    <a:latin typeface="Times New Roman"/>
                    <a:ea typeface="阿里巴巴普惠体 Medium"/>
                    <a:cs typeface="阿里巴巴普惠体 Medium"/>
                    <a:sym typeface="Times New Roman"/>
                  </a:endParaRPr>
                </a:p>
              </p:txBody>
            </p:sp>
          </p:grpSp>
          <p:sp>
            <p:nvSpPr>
              <p:cNvPr id="22" name="ïṥliḍê">
                <a:extLst>
                  <a:ext uri="{FF2B5EF4-FFF2-40B4-BE49-F238E27FC236}">
                    <a16:creationId xmlns:a16="http://schemas.microsoft.com/office/drawing/2014/main" id="{0AAE37B7-3D68-9872-857A-8505A2FD1E69}"/>
                  </a:ext>
                </a:extLst>
              </p:cNvPr>
              <p:cNvSpPr>
                <a:spLocks/>
              </p:cNvSpPr>
              <p:nvPr/>
            </p:nvSpPr>
            <p:spPr>
              <a:xfrm>
                <a:off x="989285" y="555316"/>
                <a:ext cx="57021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en-US" altLang="zh-CN" sz="2400" dirty="0">
                    <a:solidFill>
                      <a:schemeClr val="bg1"/>
                    </a:solidFill>
                    <a:latin typeface="Times New Roman"/>
                    <a:ea typeface="阿里巴巴普惠体 Medium"/>
                    <a:cs typeface="阿里巴巴普惠体 Medium"/>
                    <a:sym typeface="Times New Roman"/>
                  </a:rPr>
                  <a:t>01</a:t>
                </a:r>
                <a:endParaRPr kumimoji="1" lang="zh-CN" altLang="en-US" sz="2400" dirty="0">
                  <a:solidFill>
                    <a:schemeClr val="bg1"/>
                  </a:solidFill>
                  <a:latin typeface="Times New Roman"/>
                  <a:ea typeface="阿里巴巴普惠体 Medium"/>
                  <a:cs typeface="阿里巴巴普惠体 Medium"/>
                  <a:sym typeface="Times New Roman"/>
                </a:endParaRPr>
              </a:p>
            </p:txBody>
          </p:sp>
        </p:grpSp>
      </p:grpSp>
      <p:sp>
        <p:nvSpPr>
          <p:cNvPr id="6" name="文本框 5">
            <a:extLst>
              <a:ext uri="{FF2B5EF4-FFF2-40B4-BE49-F238E27FC236}">
                <a16:creationId xmlns:a16="http://schemas.microsoft.com/office/drawing/2014/main" id="{1646ED1E-41F6-304F-AC99-78F5B777B7B3}"/>
              </a:ext>
            </a:extLst>
          </p:cNvPr>
          <p:cNvSpPr txBox="1"/>
          <p:nvPr/>
        </p:nvSpPr>
        <p:spPr>
          <a:xfrm>
            <a:off x="7104112" y="1484784"/>
            <a:ext cx="4032448" cy="4524315"/>
          </a:xfrm>
          <a:prstGeom prst="rect">
            <a:avLst/>
          </a:prstGeom>
          <a:noFill/>
        </p:spPr>
        <p:txBody>
          <a:bodyPr wrap="square" rtlCol="0">
            <a:spAutoFit/>
          </a:bodyPr>
          <a:lstStyle/>
          <a:p>
            <a:r>
              <a:rPr kumimoji="1" lang="en-US" altLang="zh-CN" dirty="0"/>
              <a:t>20</a:t>
            </a:r>
            <a:r>
              <a:rPr kumimoji="1" lang="zh-CN" altLang="en-US" dirty="0"/>
              <a:t>世纪</a:t>
            </a:r>
            <a:r>
              <a:rPr kumimoji="1" lang="en-US" altLang="zh-CN" dirty="0"/>
              <a:t>80</a:t>
            </a:r>
            <a:r>
              <a:rPr kumimoji="1" lang="zh-CN" altLang="en-US" dirty="0"/>
              <a:t>年代，科学家发明了反向传播算法</a:t>
            </a:r>
            <a:r>
              <a:rPr kumimoji="1" lang="en-US" altLang="zh-CN" dirty="0"/>
              <a:t>(BP)</a:t>
            </a:r>
            <a:r>
              <a:rPr kumimoji="1" lang="zh-CN" altLang="en-US" dirty="0"/>
              <a:t>，并使用</a:t>
            </a:r>
            <a:r>
              <a:rPr kumimoji="1" lang="en-US" altLang="zh-CN" dirty="0"/>
              <a:t>Sigmoid</a:t>
            </a:r>
            <a:r>
              <a:rPr kumimoji="1" lang="zh-CN" altLang="en-US" dirty="0"/>
              <a:t>函数作为激活函数，这有效解决了非线性分类和训练的问题，唤起了神经网络研究的第二春。</a:t>
            </a:r>
            <a:endParaRPr kumimoji="1" lang="en-US" altLang="zh-CN" dirty="0"/>
          </a:p>
          <a:p>
            <a:endParaRPr kumimoji="1" lang="en-US" altLang="zh-CN" dirty="0"/>
          </a:p>
          <a:p>
            <a:r>
              <a:rPr kumimoji="1" lang="zh-CN" altLang="en-US" dirty="0"/>
              <a:t>不久后，今天为大众所熟知的循环神经网络（</a:t>
            </a:r>
            <a:r>
              <a:rPr kumimoji="1" lang="en-US" altLang="zh-CN" dirty="0"/>
              <a:t>RNN</a:t>
            </a:r>
            <a:r>
              <a:rPr kumimoji="1" lang="zh-CN" altLang="en-US" dirty="0"/>
              <a:t>）、卷积神经网络（</a:t>
            </a:r>
            <a:r>
              <a:rPr kumimoji="1" lang="en-US" altLang="zh-CN" dirty="0"/>
              <a:t>CNN</a:t>
            </a:r>
            <a:r>
              <a:rPr kumimoji="1" lang="zh-CN" altLang="en-US" dirty="0"/>
              <a:t>）相继问世，并用于解决如手写数字识别等问题。</a:t>
            </a:r>
            <a:endParaRPr kumimoji="1" lang="en-US" altLang="zh-CN" dirty="0"/>
          </a:p>
          <a:p>
            <a:endParaRPr kumimoji="1" lang="en-US" altLang="zh-CN" dirty="0"/>
          </a:p>
          <a:p>
            <a:r>
              <a:rPr kumimoji="1" lang="zh-CN" altLang="en-US" dirty="0"/>
              <a:t>进入</a:t>
            </a:r>
            <a:r>
              <a:rPr kumimoji="1" lang="en-US" altLang="zh-CN" dirty="0"/>
              <a:t>21</a:t>
            </a:r>
            <a:r>
              <a:rPr kumimoji="1" lang="zh-CN" altLang="en-US" dirty="0"/>
              <a:t>世纪以后，</a:t>
            </a:r>
            <a:r>
              <a:rPr kumimoji="1" lang="en-US" altLang="zh-CN" dirty="0"/>
              <a:t>NVIDIA</a:t>
            </a:r>
            <a:r>
              <a:rPr kumimoji="1" lang="zh-CN" altLang="en-US" dirty="0"/>
              <a:t>推出</a:t>
            </a:r>
            <a:r>
              <a:rPr kumimoji="1" lang="en-US" altLang="zh-CN" dirty="0"/>
              <a:t>CUDA</a:t>
            </a:r>
            <a:r>
              <a:rPr kumimoji="1" lang="zh-CN" altLang="en-US" dirty="0"/>
              <a:t>框架，大大提升了深度学习算法的效率；同时，激活函数的创新以及新网络的不断提出，为计算机视觉、自然语言处理等研究等飞速发展奠定了基础。</a:t>
            </a:r>
            <a:endParaRPr kumimoji="1" lang="en-US" altLang="zh-CN" dirty="0"/>
          </a:p>
        </p:txBody>
      </p:sp>
      <p:pic>
        <p:nvPicPr>
          <p:cNvPr id="7" name="图片 6">
            <a:extLst>
              <a:ext uri="{FF2B5EF4-FFF2-40B4-BE49-F238E27FC236}">
                <a16:creationId xmlns:a16="http://schemas.microsoft.com/office/drawing/2014/main" id="{9EA98471-66FD-194C-8916-69D0A2D9AB69}"/>
              </a:ext>
            </a:extLst>
          </p:cNvPr>
          <p:cNvPicPr>
            <a:picLocks noChangeAspect="1"/>
          </p:cNvPicPr>
          <p:nvPr/>
        </p:nvPicPr>
        <p:blipFill>
          <a:blip r:embed="rId2"/>
          <a:stretch>
            <a:fillRect/>
          </a:stretch>
        </p:blipFill>
        <p:spPr>
          <a:xfrm>
            <a:off x="168874" y="2492896"/>
            <a:ext cx="6935238" cy="2136130"/>
          </a:xfrm>
          <a:prstGeom prst="rect">
            <a:avLst/>
          </a:prstGeom>
        </p:spPr>
      </p:pic>
      <p:sp>
        <p:nvSpPr>
          <p:cNvPr id="8" name="文本框 7">
            <a:extLst>
              <a:ext uri="{FF2B5EF4-FFF2-40B4-BE49-F238E27FC236}">
                <a16:creationId xmlns:a16="http://schemas.microsoft.com/office/drawing/2014/main" id="{A5A97800-498F-1E4A-9F60-785E12C0367F}"/>
              </a:ext>
            </a:extLst>
          </p:cNvPr>
          <p:cNvSpPr txBox="1"/>
          <p:nvPr/>
        </p:nvSpPr>
        <p:spPr>
          <a:xfrm>
            <a:off x="1469493" y="4734839"/>
            <a:ext cx="3500003" cy="369332"/>
          </a:xfrm>
          <a:prstGeom prst="rect">
            <a:avLst/>
          </a:prstGeom>
          <a:noFill/>
        </p:spPr>
        <p:txBody>
          <a:bodyPr wrap="square" rtlCol="0">
            <a:spAutoFit/>
          </a:bodyPr>
          <a:lstStyle/>
          <a:p>
            <a:r>
              <a:rPr kumimoji="1" lang="zh-CN" altLang="en-US" dirty="0"/>
              <a:t>图三：卷积神经网络（</a:t>
            </a:r>
            <a:r>
              <a:rPr kumimoji="1" lang="en-US" altLang="zh-CN" dirty="0"/>
              <a:t>CNN</a:t>
            </a:r>
            <a:r>
              <a:rPr kumimoji="1" lang="zh-CN" altLang="en-US" dirty="0"/>
              <a:t>）</a:t>
            </a:r>
          </a:p>
        </p:txBody>
      </p:sp>
    </p:spTree>
    <p:extLst>
      <p:ext uri="{BB962C8B-B14F-4D97-AF65-F5344CB8AC3E}">
        <p14:creationId xmlns:p14="http://schemas.microsoft.com/office/powerpoint/2010/main" val="3907197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2D5D0E0-56C1-8A06-9FDF-151D8C940F3F}"/>
              </a:ext>
            </a:extLst>
          </p:cNvPr>
          <p:cNvGrpSpPr/>
          <p:nvPr/>
        </p:nvGrpSpPr>
        <p:grpSpPr>
          <a:xfrm>
            <a:off x="701199" y="276238"/>
            <a:ext cx="4286292" cy="1019823"/>
            <a:chOff x="701198" y="276236"/>
            <a:chExt cx="4286292" cy="1019823"/>
          </a:xfrm>
        </p:grpSpPr>
        <p:grpSp>
          <p:nvGrpSpPr>
            <p:cNvPr id="3" name="组合 2">
              <a:extLst>
                <a:ext uri="{FF2B5EF4-FFF2-40B4-BE49-F238E27FC236}">
                  <a16:creationId xmlns:a16="http://schemas.microsoft.com/office/drawing/2014/main" id="{DBA21403-236F-8EE7-1407-6C046E0F138A}"/>
                </a:ext>
              </a:extLst>
            </p:cNvPr>
            <p:cNvGrpSpPr/>
            <p:nvPr/>
          </p:nvGrpSpPr>
          <p:grpSpPr>
            <a:xfrm>
              <a:off x="846119" y="333155"/>
              <a:ext cx="4141371" cy="905986"/>
              <a:chOff x="846119" y="333155"/>
              <a:chExt cx="4141371" cy="905986"/>
            </a:xfrm>
          </p:grpSpPr>
          <p:grpSp>
            <p:nvGrpSpPr>
              <p:cNvPr id="28" name="组合 27">
                <a:extLst>
                  <a:ext uri="{FF2B5EF4-FFF2-40B4-BE49-F238E27FC236}">
                    <a16:creationId xmlns:a16="http://schemas.microsoft.com/office/drawing/2014/main" id="{C7D58B88-AC89-5488-0813-1A4B1C71D86C}"/>
                  </a:ext>
                </a:extLst>
              </p:cNvPr>
              <p:cNvGrpSpPr/>
              <p:nvPr/>
            </p:nvGrpSpPr>
            <p:grpSpPr>
              <a:xfrm>
                <a:off x="846119" y="333155"/>
                <a:ext cx="4141371" cy="905986"/>
                <a:chOff x="903371" y="249943"/>
                <a:chExt cx="5056691" cy="679699"/>
              </a:xfrm>
            </p:grpSpPr>
            <p:sp>
              <p:nvSpPr>
                <p:cNvPr id="37" name="任意多边形 29">
                  <a:extLst>
                    <a:ext uri="{FF2B5EF4-FFF2-40B4-BE49-F238E27FC236}">
                      <a16:creationId xmlns:a16="http://schemas.microsoft.com/office/drawing/2014/main" id="{C9E9230E-F7C9-5470-E0B7-32D467EAD82B}"/>
                    </a:ext>
                  </a:extLst>
                </p:cNvPr>
                <p:cNvSpPr>
                  <a:spLocks/>
                </p:cNvSpPr>
                <p:nvPr/>
              </p:nvSpPr>
              <p:spPr bwMode="auto">
                <a:xfrm>
                  <a:off x="903371" y="249943"/>
                  <a:ext cx="5056691"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882" tIns="60941" rIns="121882" bIns="60941" numCol="1" anchor="t" anchorCtr="0" compatLnSpc="1">
                  <a:prstTxWarp prst="textNoShape">
                    <a:avLst/>
                  </a:prstTxWarp>
                  <a:noAutofit/>
                </a:bodyPr>
                <a:lstStyle/>
                <a:p>
                  <a:endParaRPr lang="zh-CN" altLang="en-US">
                    <a:solidFill>
                      <a:prstClr val="black"/>
                    </a:solidFill>
                    <a:latin typeface="Times New Roman"/>
                    <a:ea typeface="阿里巴巴普惠体 Medium"/>
                    <a:cs typeface="阿里巴巴普惠体 Medium"/>
                    <a:sym typeface="Times New Roman"/>
                  </a:endParaRPr>
                </a:p>
              </p:txBody>
            </p:sp>
            <p:sp>
              <p:nvSpPr>
                <p:cNvPr id="45" name="任意多边形 30">
                  <a:extLst>
                    <a:ext uri="{FF2B5EF4-FFF2-40B4-BE49-F238E27FC236}">
                      <a16:creationId xmlns:a16="http://schemas.microsoft.com/office/drawing/2014/main" id="{82638312-2314-BABA-3BCF-FA077D6BEFFD}"/>
                    </a:ext>
                  </a:extLst>
                </p:cNvPr>
                <p:cNvSpPr>
                  <a:spLocks/>
                </p:cNvSpPr>
                <p:nvPr/>
              </p:nvSpPr>
              <p:spPr bwMode="auto">
                <a:xfrm>
                  <a:off x="1078179" y="325868"/>
                  <a:ext cx="4820922"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6A92C1"/>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121882" tIns="60941" rIns="121882" bIns="60941" numCol="1" anchor="t" anchorCtr="0" compatLnSpc="1">
                  <a:prstTxWarp prst="textNoShape">
                    <a:avLst/>
                  </a:prstTxWarp>
                  <a:noAutofit/>
                </a:bodyPr>
                <a:lstStyle/>
                <a:p>
                  <a:endParaRPr lang="zh-CN" altLang="en-US">
                    <a:solidFill>
                      <a:prstClr val="black"/>
                    </a:solidFill>
                    <a:latin typeface="Times New Roman"/>
                    <a:ea typeface="阿里巴巴普惠体 Medium"/>
                    <a:cs typeface="阿里巴巴普惠体 Medium"/>
                    <a:sym typeface="Times New Roman"/>
                  </a:endParaRPr>
                </a:p>
              </p:txBody>
            </p:sp>
          </p:grpSp>
          <p:sp>
            <p:nvSpPr>
              <p:cNvPr id="35" name="ïṥliḍê">
                <a:extLst>
                  <a:ext uri="{FF2B5EF4-FFF2-40B4-BE49-F238E27FC236}">
                    <a16:creationId xmlns:a16="http://schemas.microsoft.com/office/drawing/2014/main" id="{AEB1E685-7B88-E1BE-4A47-E191FBE431E1}"/>
                  </a:ext>
                </a:extLst>
              </p:cNvPr>
              <p:cNvSpPr>
                <a:spLocks/>
              </p:cNvSpPr>
              <p:nvPr/>
            </p:nvSpPr>
            <p:spPr>
              <a:xfrm>
                <a:off x="1887347" y="555316"/>
                <a:ext cx="2664295"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sz="2400" dirty="0">
                    <a:solidFill>
                      <a:schemeClr val="bg1"/>
                    </a:solidFill>
                    <a:latin typeface="Times New Roman"/>
                    <a:ea typeface="阿里巴巴普惠体 Medium"/>
                    <a:cs typeface="阿里巴巴普惠体 Medium"/>
                    <a:sym typeface="Times New Roman"/>
                  </a:rPr>
                  <a:t>背景与发展</a:t>
                </a:r>
              </a:p>
            </p:txBody>
          </p:sp>
        </p:grpSp>
        <p:grpSp>
          <p:nvGrpSpPr>
            <p:cNvPr id="4" name="组合 3">
              <a:extLst>
                <a:ext uri="{FF2B5EF4-FFF2-40B4-BE49-F238E27FC236}">
                  <a16:creationId xmlns:a16="http://schemas.microsoft.com/office/drawing/2014/main" id="{E1760A7D-5CE6-9E5B-03C2-B73BE00E08E0}"/>
                </a:ext>
              </a:extLst>
            </p:cNvPr>
            <p:cNvGrpSpPr/>
            <p:nvPr/>
          </p:nvGrpSpPr>
          <p:grpSpPr>
            <a:xfrm>
              <a:off x="701198" y="276236"/>
              <a:ext cx="1150661" cy="1019823"/>
              <a:chOff x="701198" y="276236"/>
              <a:chExt cx="1150661" cy="1019823"/>
            </a:xfrm>
          </p:grpSpPr>
          <p:grpSp>
            <p:nvGrpSpPr>
              <p:cNvPr id="5" name="组合 4">
                <a:extLst>
                  <a:ext uri="{FF2B5EF4-FFF2-40B4-BE49-F238E27FC236}">
                    <a16:creationId xmlns:a16="http://schemas.microsoft.com/office/drawing/2014/main" id="{2D8C7DCB-EE3D-B9EF-FC9F-21A203D623AF}"/>
                  </a:ext>
                </a:extLst>
              </p:cNvPr>
              <p:cNvGrpSpPr/>
              <p:nvPr/>
            </p:nvGrpSpPr>
            <p:grpSpPr>
              <a:xfrm rot="16200000">
                <a:off x="766617" y="210817"/>
                <a:ext cx="1019823" cy="1150661"/>
                <a:chOff x="8439634" y="3544648"/>
                <a:chExt cx="1611146" cy="1817848"/>
              </a:xfrm>
            </p:grpSpPr>
            <p:sp>
              <p:nvSpPr>
                <p:cNvPr id="23" name="Freeform 5">
                  <a:extLst>
                    <a:ext uri="{FF2B5EF4-FFF2-40B4-BE49-F238E27FC236}">
                      <a16:creationId xmlns:a16="http://schemas.microsoft.com/office/drawing/2014/main" id="{975D81CD-907B-5106-543B-B6CF9F0F2303}"/>
                    </a:ext>
                  </a:extLst>
                </p:cNvPr>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882" tIns="60941" rIns="121882" bIns="60941" numCol="1" anchor="t" anchorCtr="0" compatLnSpc="1">
                  <a:prstTxWarp prst="textNoShape">
                    <a:avLst/>
                  </a:prstTxWarp>
                </a:bodyPr>
                <a:lstStyle/>
                <a:p>
                  <a:endParaRPr lang="zh-CN" altLang="en-US">
                    <a:solidFill>
                      <a:prstClr val="black"/>
                    </a:solidFill>
                    <a:latin typeface="Times New Roman"/>
                    <a:ea typeface="阿里巴巴普惠体 Medium"/>
                    <a:cs typeface="阿里巴巴普惠体 Medium"/>
                    <a:sym typeface="Times New Roman"/>
                  </a:endParaRPr>
                </a:p>
              </p:txBody>
            </p:sp>
            <p:sp>
              <p:nvSpPr>
                <p:cNvPr id="27" name="Freeform 5">
                  <a:extLst>
                    <a:ext uri="{FF2B5EF4-FFF2-40B4-BE49-F238E27FC236}">
                      <a16:creationId xmlns:a16="http://schemas.microsoft.com/office/drawing/2014/main" id="{1751BCE3-D0FC-533F-9065-2038D362746C}"/>
                    </a:ext>
                  </a:extLst>
                </p:cNvPr>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6A92C1"/>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882" tIns="60941" rIns="121882" bIns="60941" numCol="1" anchor="t" anchorCtr="0" compatLnSpc="1">
                  <a:prstTxWarp prst="textNoShape">
                    <a:avLst/>
                  </a:prstTxWarp>
                </a:bodyPr>
                <a:lstStyle/>
                <a:p>
                  <a:endParaRPr lang="zh-CN" altLang="en-US">
                    <a:solidFill>
                      <a:prstClr val="black"/>
                    </a:solidFill>
                    <a:latin typeface="Times New Roman"/>
                    <a:ea typeface="阿里巴巴普惠体 Medium"/>
                    <a:cs typeface="阿里巴巴普惠体 Medium"/>
                    <a:sym typeface="Times New Roman"/>
                  </a:endParaRPr>
                </a:p>
              </p:txBody>
            </p:sp>
          </p:grpSp>
          <p:sp>
            <p:nvSpPr>
              <p:cNvPr id="22" name="ïṥliḍê">
                <a:extLst>
                  <a:ext uri="{FF2B5EF4-FFF2-40B4-BE49-F238E27FC236}">
                    <a16:creationId xmlns:a16="http://schemas.microsoft.com/office/drawing/2014/main" id="{0AAE37B7-3D68-9872-857A-8505A2FD1E69}"/>
                  </a:ext>
                </a:extLst>
              </p:cNvPr>
              <p:cNvSpPr>
                <a:spLocks/>
              </p:cNvSpPr>
              <p:nvPr/>
            </p:nvSpPr>
            <p:spPr>
              <a:xfrm>
                <a:off x="989285" y="555316"/>
                <a:ext cx="57021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en-US" altLang="zh-CN" sz="2400" dirty="0">
                    <a:solidFill>
                      <a:schemeClr val="bg1"/>
                    </a:solidFill>
                    <a:latin typeface="Times New Roman"/>
                    <a:ea typeface="阿里巴巴普惠体 Medium"/>
                    <a:cs typeface="阿里巴巴普惠体 Medium"/>
                    <a:sym typeface="Times New Roman"/>
                  </a:rPr>
                  <a:t>01</a:t>
                </a:r>
                <a:endParaRPr kumimoji="1" lang="zh-CN" altLang="en-US" sz="2400" dirty="0">
                  <a:solidFill>
                    <a:schemeClr val="bg1"/>
                  </a:solidFill>
                  <a:latin typeface="Times New Roman"/>
                  <a:ea typeface="阿里巴巴普惠体 Medium"/>
                  <a:cs typeface="阿里巴巴普惠体 Medium"/>
                  <a:sym typeface="Times New Roman"/>
                </a:endParaRPr>
              </a:p>
            </p:txBody>
          </p:sp>
        </p:grpSp>
      </p:grpSp>
      <p:sp>
        <p:nvSpPr>
          <p:cNvPr id="8" name="文本框 7">
            <a:extLst>
              <a:ext uri="{FF2B5EF4-FFF2-40B4-BE49-F238E27FC236}">
                <a16:creationId xmlns:a16="http://schemas.microsoft.com/office/drawing/2014/main" id="{3F48357D-EC15-DA45-8A8E-2E2AFC16A743}"/>
              </a:ext>
            </a:extLst>
          </p:cNvPr>
          <p:cNvSpPr txBox="1"/>
          <p:nvPr/>
        </p:nvSpPr>
        <p:spPr>
          <a:xfrm>
            <a:off x="6744072" y="1772816"/>
            <a:ext cx="4392488" cy="3693319"/>
          </a:xfrm>
          <a:prstGeom prst="rect">
            <a:avLst/>
          </a:prstGeom>
          <a:noFill/>
        </p:spPr>
        <p:txBody>
          <a:bodyPr wrap="square" rtlCol="0">
            <a:spAutoFit/>
          </a:bodyPr>
          <a:lstStyle/>
          <a:p>
            <a:r>
              <a:rPr kumimoji="1" lang="zh-CN" altLang="en-US" dirty="0"/>
              <a:t>深度学习的迅速发展为人们的生活带来了极大地便利，萝卜快跑、</a:t>
            </a:r>
            <a:r>
              <a:rPr kumimoji="1" lang="en-US" altLang="zh-CN" dirty="0" err="1"/>
              <a:t>ChatGPT</a:t>
            </a:r>
            <a:r>
              <a:rPr kumimoji="1" lang="zh-CN" altLang="en-US" dirty="0"/>
              <a:t>、</a:t>
            </a:r>
            <a:r>
              <a:rPr kumimoji="1" lang="en-US" altLang="zh-CN" dirty="0"/>
              <a:t>AI</a:t>
            </a:r>
            <a:r>
              <a:rPr kumimoji="1" lang="zh-CN" altLang="en-US" dirty="0"/>
              <a:t>生成等等都离不开深度学习的迅速发展。</a:t>
            </a:r>
            <a:endParaRPr kumimoji="1" lang="en-US" altLang="zh-CN" dirty="0"/>
          </a:p>
          <a:p>
            <a:endParaRPr kumimoji="1" lang="en-US" altLang="zh-CN" dirty="0"/>
          </a:p>
          <a:p>
            <a:r>
              <a:rPr kumimoji="1" lang="zh-CN" altLang="en-US" dirty="0"/>
              <a:t>然而，越来越多的人却发现，在使用这些工具的同时，自己的隐私也在不知情的情况被泄漏。</a:t>
            </a:r>
            <a:endParaRPr kumimoji="1" lang="en-US" altLang="zh-CN" dirty="0"/>
          </a:p>
          <a:p>
            <a:endParaRPr kumimoji="1" lang="en-US" altLang="zh-CN" dirty="0"/>
          </a:p>
          <a:p>
            <a:r>
              <a:rPr kumimoji="1" lang="zh-CN" altLang="en-US" dirty="0"/>
              <a:t>深度学习模型在训练过程中会学习大量的数据特征，其中可能包含了个人的重要隐私信息，如姓名、地址、电话号码等。如果被怀有恶意的坏人利用，后果将不堪设想。</a:t>
            </a:r>
          </a:p>
        </p:txBody>
      </p:sp>
      <p:pic>
        <p:nvPicPr>
          <p:cNvPr id="9" name="图片 8">
            <a:extLst>
              <a:ext uri="{FF2B5EF4-FFF2-40B4-BE49-F238E27FC236}">
                <a16:creationId xmlns:a16="http://schemas.microsoft.com/office/drawing/2014/main" id="{67284749-A574-9340-89DE-CA0098D6DF15}"/>
              </a:ext>
            </a:extLst>
          </p:cNvPr>
          <p:cNvPicPr>
            <a:picLocks noChangeAspect="1"/>
          </p:cNvPicPr>
          <p:nvPr/>
        </p:nvPicPr>
        <p:blipFill>
          <a:blip r:embed="rId2"/>
          <a:stretch>
            <a:fillRect/>
          </a:stretch>
        </p:blipFill>
        <p:spPr>
          <a:xfrm>
            <a:off x="635223" y="1630660"/>
            <a:ext cx="5722205" cy="3977630"/>
          </a:xfrm>
          <a:prstGeom prst="rect">
            <a:avLst/>
          </a:prstGeom>
        </p:spPr>
      </p:pic>
      <p:sp>
        <p:nvSpPr>
          <p:cNvPr id="10" name="文本框 9">
            <a:extLst>
              <a:ext uri="{FF2B5EF4-FFF2-40B4-BE49-F238E27FC236}">
                <a16:creationId xmlns:a16="http://schemas.microsoft.com/office/drawing/2014/main" id="{FD4971AD-2DCD-3045-8ADE-CC26CD46A16B}"/>
              </a:ext>
            </a:extLst>
          </p:cNvPr>
          <p:cNvSpPr txBox="1"/>
          <p:nvPr/>
        </p:nvSpPr>
        <p:spPr>
          <a:xfrm>
            <a:off x="2495600" y="5668851"/>
            <a:ext cx="3236028" cy="646331"/>
          </a:xfrm>
          <a:prstGeom prst="rect">
            <a:avLst/>
          </a:prstGeom>
          <a:noFill/>
        </p:spPr>
        <p:txBody>
          <a:bodyPr wrap="square" rtlCol="0">
            <a:spAutoFit/>
          </a:bodyPr>
          <a:lstStyle/>
          <a:p>
            <a:r>
              <a:rPr kumimoji="1" lang="zh-CN" altLang="en-US" dirty="0"/>
              <a:t>图四：</a:t>
            </a:r>
            <a:r>
              <a:rPr kumimoji="1" lang="en-US" altLang="zh-CN" dirty="0" err="1"/>
              <a:t>ChatGPT</a:t>
            </a:r>
            <a:endParaRPr kumimoji="1" lang="en-US" altLang="zh-CN" dirty="0"/>
          </a:p>
          <a:p>
            <a:endParaRPr kumimoji="1" lang="zh-CN" altLang="en-US" dirty="0"/>
          </a:p>
        </p:txBody>
      </p:sp>
    </p:spTree>
    <p:extLst>
      <p:ext uri="{BB962C8B-B14F-4D97-AF65-F5344CB8AC3E}">
        <p14:creationId xmlns:p14="http://schemas.microsoft.com/office/powerpoint/2010/main" val="3143072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406400" ty="0" sx="80000" sy="80000" flip="none" algn="ctr"/>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565759A-ED3B-A1AB-7AE3-4440AD0A9DA2}"/>
              </a:ext>
            </a:extLst>
          </p:cNvPr>
          <p:cNvSpPr/>
          <p:nvPr/>
        </p:nvSpPr>
        <p:spPr>
          <a:xfrm>
            <a:off x="0" y="260648"/>
            <a:ext cx="7632848" cy="6858000"/>
          </a:xfrm>
          <a:prstGeom prst="rect">
            <a:avLst/>
          </a:prstGeom>
          <a:gradFill flip="none" rotWithShape="1">
            <a:gsLst>
              <a:gs pos="80000">
                <a:schemeClr val="bg1">
                  <a:alpha val="0"/>
                </a:schemeClr>
              </a:gs>
              <a:gs pos="22000">
                <a:srgbClr val="022FEE">
                  <a:alpha val="13000"/>
                </a:srgbClr>
              </a:gs>
            </a:gsLst>
            <a:lin ang="27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a:ea typeface="阿里巴巴普惠体 Medium"/>
              <a:cs typeface="阿里巴巴普惠体 Medium"/>
              <a:sym typeface="Times New Roman"/>
            </a:endParaRPr>
          </a:p>
        </p:txBody>
      </p:sp>
      <p:grpSp>
        <p:nvGrpSpPr>
          <p:cNvPr id="6" name="组合 5">
            <a:extLst>
              <a:ext uri="{FF2B5EF4-FFF2-40B4-BE49-F238E27FC236}">
                <a16:creationId xmlns:a16="http://schemas.microsoft.com/office/drawing/2014/main" id="{807BBBD6-C556-9ABB-094D-851D6737B969}"/>
              </a:ext>
            </a:extLst>
          </p:cNvPr>
          <p:cNvGrpSpPr/>
          <p:nvPr/>
        </p:nvGrpSpPr>
        <p:grpSpPr>
          <a:xfrm>
            <a:off x="335360" y="1413812"/>
            <a:ext cx="12576720" cy="1916358"/>
            <a:chOff x="347480" y="1916832"/>
            <a:chExt cx="12576720" cy="1916358"/>
          </a:xfrm>
        </p:grpSpPr>
        <p:sp>
          <p:nvSpPr>
            <p:cNvPr id="2" name="îśḻiďe">
              <a:extLst>
                <a:ext uri="{FF2B5EF4-FFF2-40B4-BE49-F238E27FC236}">
                  <a16:creationId xmlns:a16="http://schemas.microsoft.com/office/drawing/2014/main" id="{9AB167AA-9756-7326-247A-BAE2F7D22C1C}"/>
                </a:ext>
              </a:extLst>
            </p:cNvPr>
            <p:cNvSpPr txBox="1">
              <a:spLocks/>
            </p:cNvSpPr>
            <p:nvPr/>
          </p:nvSpPr>
          <p:spPr>
            <a:xfrm>
              <a:off x="347480" y="3353059"/>
              <a:ext cx="12576720" cy="480131"/>
            </a:xfrm>
            <a:prstGeom prst="rect">
              <a:avLst/>
            </a:prstGeom>
          </p:spPr>
          <p:txBody>
            <a:bodyPr/>
            <a:lstStyle>
              <a:defPPr>
                <a:defRPr lang="zh-CN"/>
              </a:defPPr>
              <a:lvl1pPr>
                <a:lnSpc>
                  <a:spcPct val="90000"/>
                </a:lnSpc>
                <a:spcBef>
                  <a:spcPct val="0"/>
                </a:spcBef>
                <a:buNone/>
                <a:defRPr kumimoji="1" sz="8000">
                  <a:solidFill>
                    <a:schemeClr val="bg1"/>
                  </a:solidFill>
                  <a:latin typeface="阿里巴巴普惠体 Heavy" pitchFamily="18" charset="-122"/>
                  <a:ea typeface="阿里巴巴普惠体 Heavy" pitchFamily="18" charset="-122"/>
                  <a:cs typeface="阿里巴巴普惠体 Heavy" pitchFamily="18" charset="-122"/>
                </a:defRPr>
              </a:lvl1pPr>
            </a:lstStyle>
            <a:p>
              <a:r>
                <a:rPr lang="zh-CN" altLang="en-US" dirty="0">
                  <a:sym typeface="Times New Roman"/>
                </a:rPr>
                <a:t>深度学习中的</a:t>
              </a:r>
              <a:endParaRPr lang="en-US" altLang="zh-CN" dirty="0">
                <a:sym typeface="Times New Roman"/>
              </a:endParaRPr>
            </a:p>
            <a:p>
              <a:r>
                <a:rPr lang="zh-CN" altLang="en-US" dirty="0">
                  <a:sym typeface="Times New Roman"/>
                </a:rPr>
                <a:t>                 隐私泄漏问题</a:t>
              </a:r>
            </a:p>
          </p:txBody>
        </p:sp>
        <p:sp>
          <p:nvSpPr>
            <p:cNvPr id="4" name="išlîḍê">
              <a:extLst>
                <a:ext uri="{FF2B5EF4-FFF2-40B4-BE49-F238E27FC236}">
                  <a16:creationId xmlns:a16="http://schemas.microsoft.com/office/drawing/2014/main" id="{2EFA44A7-ED69-A45F-F64B-5DE79C4F724B}"/>
                </a:ext>
              </a:extLst>
            </p:cNvPr>
            <p:cNvSpPr txBox="1">
              <a:spLocks/>
            </p:cNvSpPr>
            <p:nvPr/>
          </p:nvSpPr>
          <p:spPr>
            <a:xfrm>
              <a:off x="739280" y="1916832"/>
              <a:ext cx="3052464" cy="1436227"/>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lang="zh-CN" altLang="en-US" sz="2400" b="1" kern="1200">
                  <a:solidFill>
                    <a:schemeClr val="tx1"/>
                  </a:solidFill>
                  <a:latin typeface="+mj-lt"/>
                  <a:ea typeface="+mj-ea"/>
                  <a:cs typeface="+mj-cs"/>
                </a:defRPr>
              </a:lvl1pPr>
            </a:lstStyle>
            <a:p>
              <a:r>
                <a:rPr lang="en-US" altLang="zh-CN" sz="9600" dirty="0">
                  <a:solidFill>
                    <a:schemeClr val="bg1"/>
                  </a:solidFill>
                  <a:latin typeface="Times New Roman"/>
                  <a:ea typeface="阿里巴巴普惠体 Medium"/>
                  <a:cs typeface="阿里巴巴普惠体 Medium"/>
                  <a:sym typeface="Times New Roman"/>
                </a:rPr>
                <a:t>02</a:t>
              </a:r>
            </a:p>
          </p:txBody>
        </p:sp>
      </p:grpSp>
    </p:spTree>
    <p:extLst>
      <p:ext uri="{BB962C8B-B14F-4D97-AF65-F5344CB8AC3E}">
        <p14:creationId xmlns:p14="http://schemas.microsoft.com/office/powerpoint/2010/main" val="50096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DF3DB0C3-D058-329C-3D6C-85C047CB473C}"/>
              </a:ext>
            </a:extLst>
          </p:cNvPr>
          <p:cNvGrpSpPr/>
          <p:nvPr/>
        </p:nvGrpSpPr>
        <p:grpSpPr>
          <a:xfrm>
            <a:off x="701199" y="276238"/>
            <a:ext cx="4286292" cy="1019823"/>
            <a:chOff x="701198" y="276236"/>
            <a:chExt cx="4286292" cy="1019823"/>
          </a:xfrm>
        </p:grpSpPr>
        <p:grpSp>
          <p:nvGrpSpPr>
            <p:cNvPr id="25" name="组合 24">
              <a:extLst>
                <a:ext uri="{FF2B5EF4-FFF2-40B4-BE49-F238E27FC236}">
                  <a16:creationId xmlns:a16="http://schemas.microsoft.com/office/drawing/2014/main" id="{1A1884BC-FE7F-F1B7-25AA-E31B6DAA4196}"/>
                </a:ext>
              </a:extLst>
            </p:cNvPr>
            <p:cNvGrpSpPr/>
            <p:nvPr/>
          </p:nvGrpSpPr>
          <p:grpSpPr>
            <a:xfrm>
              <a:off x="846119" y="333155"/>
              <a:ext cx="4141371" cy="905986"/>
              <a:chOff x="846119" y="333155"/>
              <a:chExt cx="4141371" cy="905986"/>
            </a:xfrm>
          </p:grpSpPr>
          <p:grpSp>
            <p:nvGrpSpPr>
              <p:cNvPr id="2" name="组合 1">
                <a:extLst>
                  <a:ext uri="{FF2B5EF4-FFF2-40B4-BE49-F238E27FC236}">
                    <a16:creationId xmlns:a16="http://schemas.microsoft.com/office/drawing/2014/main" id="{9636FD6A-AC80-8CDF-AA30-ED07D2874D40}"/>
                  </a:ext>
                </a:extLst>
              </p:cNvPr>
              <p:cNvGrpSpPr/>
              <p:nvPr/>
            </p:nvGrpSpPr>
            <p:grpSpPr>
              <a:xfrm>
                <a:off x="846119" y="333155"/>
                <a:ext cx="4141371" cy="905986"/>
                <a:chOff x="903371" y="249943"/>
                <a:chExt cx="5056691" cy="679699"/>
              </a:xfrm>
            </p:grpSpPr>
            <p:sp>
              <p:nvSpPr>
                <p:cNvPr id="3" name="任意多边形 29">
                  <a:extLst>
                    <a:ext uri="{FF2B5EF4-FFF2-40B4-BE49-F238E27FC236}">
                      <a16:creationId xmlns:a16="http://schemas.microsoft.com/office/drawing/2014/main" id="{FF999FE6-3A2C-D3D4-0CDD-1CBDD7C305E8}"/>
                    </a:ext>
                  </a:extLst>
                </p:cNvPr>
                <p:cNvSpPr>
                  <a:spLocks/>
                </p:cNvSpPr>
                <p:nvPr/>
              </p:nvSpPr>
              <p:spPr bwMode="auto">
                <a:xfrm>
                  <a:off x="903371" y="249943"/>
                  <a:ext cx="5056691"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882" tIns="60941" rIns="121882" bIns="60941" numCol="1" anchor="t" anchorCtr="0" compatLnSpc="1">
                  <a:prstTxWarp prst="textNoShape">
                    <a:avLst/>
                  </a:prstTxWarp>
                  <a:noAutofit/>
                </a:bodyPr>
                <a:lstStyle/>
                <a:p>
                  <a:endParaRPr lang="zh-CN" altLang="en-US">
                    <a:solidFill>
                      <a:prstClr val="black"/>
                    </a:solidFill>
                    <a:latin typeface="Times New Roman"/>
                    <a:ea typeface="阿里巴巴普惠体 Medium"/>
                    <a:cs typeface="阿里巴巴普惠体 Medium"/>
                    <a:sym typeface="Times New Roman"/>
                  </a:endParaRPr>
                </a:p>
              </p:txBody>
            </p:sp>
            <p:sp>
              <p:nvSpPr>
                <p:cNvPr id="4" name="任意多边形 30">
                  <a:extLst>
                    <a:ext uri="{FF2B5EF4-FFF2-40B4-BE49-F238E27FC236}">
                      <a16:creationId xmlns:a16="http://schemas.microsoft.com/office/drawing/2014/main" id="{50839541-2916-CE5E-DCF6-D78BDC61335E}"/>
                    </a:ext>
                  </a:extLst>
                </p:cNvPr>
                <p:cNvSpPr>
                  <a:spLocks/>
                </p:cNvSpPr>
                <p:nvPr/>
              </p:nvSpPr>
              <p:spPr bwMode="auto">
                <a:xfrm>
                  <a:off x="1010779" y="325868"/>
                  <a:ext cx="4820922"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6A92C1"/>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121882" tIns="60941" rIns="121882" bIns="60941" numCol="1" anchor="t" anchorCtr="0" compatLnSpc="1">
                  <a:prstTxWarp prst="textNoShape">
                    <a:avLst/>
                  </a:prstTxWarp>
                  <a:noAutofit/>
                </a:bodyPr>
                <a:lstStyle/>
                <a:p>
                  <a:endParaRPr lang="zh-CN" altLang="en-US">
                    <a:solidFill>
                      <a:prstClr val="black"/>
                    </a:solidFill>
                    <a:latin typeface="Times New Roman"/>
                    <a:ea typeface="阿里巴巴普惠体 Medium"/>
                    <a:cs typeface="阿里巴巴普惠体 Medium"/>
                    <a:sym typeface="Times New Roman"/>
                  </a:endParaRPr>
                </a:p>
              </p:txBody>
            </p:sp>
          </p:grpSp>
          <p:sp>
            <p:nvSpPr>
              <p:cNvPr id="8" name="ïṥliḍê">
                <a:extLst>
                  <a:ext uri="{FF2B5EF4-FFF2-40B4-BE49-F238E27FC236}">
                    <a16:creationId xmlns:a16="http://schemas.microsoft.com/office/drawing/2014/main" id="{79671E20-2EF5-FE64-E2F0-8AA5066793B7}"/>
                  </a:ext>
                </a:extLst>
              </p:cNvPr>
              <p:cNvSpPr>
                <a:spLocks/>
              </p:cNvSpPr>
              <p:nvPr/>
            </p:nvSpPr>
            <p:spPr>
              <a:xfrm>
                <a:off x="2034964" y="555314"/>
                <a:ext cx="2664295"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sz="2400" dirty="0">
                    <a:solidFill>
                      <a:schemeClr val="bg1"/>
                    </a:solidFill>
                    <a:latin typeface="Times New Roman"/>
                    <a:ea typeface="阿里巴巴普惠体 Medium"/>
                    <a:cs typeface="阿里巴巴普惠体 Medium"/>
                    <a:sym typeface="Times New Roman"/>
                  </a:rPr>
                  <a:t>隐私泄漏问题</a:t>
                </a:r>
              </a:p>
            </p:txBody>
          </p:sp>
        </p:grpSp>
        <p:grpSp>
          <p:nvGrpSpPr>
            <p:cNvPr id="24" name="组合 23">
              <a:extLst>
                <a:ext uri="{FF2B5EF4-FFF2-40B4-BE49-F238E27FC236}">
                  <a16:creationId xmlns:a16="http://schemas.microsoft.com/office/drawing/2014/main" id="{74977635-ABCB-2FB9-5E7C-7CAAF6649491}"/>
                </a:ext>
              </a:extLst>
            </p:cNvPr>
            <p:cNvGrpSpPr/>
            <p:nvPr/>
          </p:nvGrpSpPr>
          <p:grpSpPr>
            <a:xfrm>
              <a:off x="701198" y="276236"/>
              <a:ext cx="1150661" cy="1019823"/>
              <a:chOff x="701198" y="276236"/>
              <a:chExt cx="1150661" cy="1019823"/>
            </a:xfrm>
          </p:grpSpPr>
          <p:grpSp>
            <p:nvGrpSpPr>
              <p:cNvPr id="5" name="组合 4">
                <a:extLst>
                  <a:ext uri="{FF2B5EF4-FFF2-40B4-BE49-F238E27FC236}">
                    <a16:creationId xmlns:a16="http://schemas.microsoft.com/office/drawing/2014/main" id="{DA1DF4AC-01A9-F9C7-7EA9-21ED72348E95}"/>
                  </a:ext>
                </a:extLst>
              </p:cNvPr>
              <p:cNvGrpSpPr/>
              <p:nvPr/>
            </p:nvGrpSpPr>
            <p:grpSpPr>
              <a:xfrm rot="16200000">
                <a:off x="766617" y="210817"/>
                <a:ext cx="1019823" cy="1150661"/>
                <a:chOff x="8439634" y="3544648"/>
                <a:chExt cx="1611146" cy="1817848"/>
              </a:xfrm>
            </p:grpSpPr>
            <p:sp>
              <p:nvSpPr>
                <p:cNvPr id="9" name="Freeform 5">
                  <a:extLst>
                    <a:ext uri="{FF2B5EF4-FFF2-40B4-BE49-F238E27FC236}">
                      <a16:creationId xmlns:a16="http://schemas.microsoft.com/office/drawing/2014/main" id="{C1B93A02-4319-B50E-FC40-00516600B22E}"/>
                    </a:ext>
                  </a:extLst>
                </p:cNvPr>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882" tIns="60941" rIns="121882" bIns="60941" numCol="1" anchor="t" anchorCtr="0" compatLnSpc="1">
                  <a:prstTxWarp prst="textNoShape">
                    <a:avLst/>
                  </a:prstTxWarp>
                </a:bodyPr>
                <a:lstStyle/>
                <a:p>
                  <a:endParaRPr lang="zh-CN" altLang="en-US">
                    <a:solidFill>
                      <a:prstClr val="black"/>
                    </a:solidFill>
                    <a:latin typeface="Times New Roman"/>
                    <a:ea typeface="阿里巴巴普惠体 Medium"/>
                    <a:cs typeface="阿里巴巴普惠体 Medium"/>
                    <a:sym typeface="Times New Roman"/>
                  </a:endParaRPr>
                </a:p>
              </p:txBody>
            </p:sp>
            <p:sp>
              <p:nvSpPr>
                <p:cNvPr id="10" name="Freeform 5">
                  <a:extLst>
                    <a:ext uri="{FF2B5EF4-FFF2-40B4-BE49-F238E27FC236}">
                      <a16:creationId xmlns:a16="http://schemas.microsoft.com/office/drawing/2014/main" id="{69A04675-9940-5822-9115-070CE9C5CE72}"/>
                    </a:ext>
                  </a:extLst>
                </p:cNvPr>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6A92C1"/>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882" tIns="60941" rIns="121882" bIns="60941" numCol="1" anchor="t" anchorCtr="0" compatLnSpc="1">
                  <a:prstTxWarp prst="textNoShape">
                    <a:avLst/>
                  </a:prstTxWarp>
                </a:bodyPr>
                <a:lstStyle/>
                <a:p>
                  <a:endParaRPr lang="zh-CN" altLang="en-US" dirty="0">
                    <a:solidFill>
                      <a:prstClr val="black"/>
                    </a:solidFill>
                    <a:latin typeface="Times New Roman"/>
                    <a:ea typeface="阿里巴巴普惠体 Medium"/>
                    <a:cs typeface="阿里巴巴普惠体 Medium"/>
                    <a:sym typeface="Times New Roman"/>
                  </a:endParaRPr>
                </a:p>
              </p:txBody>
            </p:sp>
          </p:grpSp>
          <p:sp>
            <p:nvSpPr>
              <p:cNvPr id="23" name="ïṥliḍê">
                <a:extLst>
                  <a:ext uri="{FF2B5EF4-FFF2-40B4-BE49-F238E27FC236}">
                    <a16:creationId xmlns:a16="http://schemas.microsoft.com/office/drawing/2014/main" id="{8E978880-AA9F-8E49-EA12-7B8B2C71F3F5}"/>
                  </a:ext>
                </a:extLst>
              </p:cNvPr>
              <p:cNvSpPr>
                <a:spLocks/>
              </p:cNvSpPr>
              <p:nvPr/>
            </p:nvSpPr>
            <p:spPr>
              <a:xfrm>
                <a:off x="989285" y="555316"/>
                <a:ext cx="57021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en-US" altLang="zh-CN" sz="2400" dirty="0">
                    <a:solidFill>
                      <a:schemeClr val="bg1"/>
                    </a:solidFill>
                    <a:latin typeface="Times New Roman"/>
                    <a:ea typeface="阿里巴巴普惠体 Medium"/>
                    <a:cs typeface="阿里巴巴普惠体 Medium"/>
                    <a:sym typeface="Times New Roman"/>
                  </a:rPr>
                  <a:t>02</a:t>
                </a:r>
                <a:endParaRPr kumimoji="1" lang="zh-CN" altLang="en-US" sz="2400" dirty="0">
                  <a:solidFill>
                    <a:schemeClr val="bg1"/>
                  </a:solidFill>
                  <a:latin typeface="Times New Roman"/>
                  <a:ea typeface="阿里巴巴普惠体 Medium"/>
                  <a:cs typeface="阿里巴巴普惠体 Medium"/>
                  <a:sym typeface="Times New Roman"/>
                </a:endParaRPr>
              </a:p>
            </p:txBody>
          </p:sp>
        </p:grpSp>
      </p:grpSp>
      <p:sp>
        <p:nvSpPr>
          <p:cNvPr id="28" name="文本框 27">
            <a:extLst>
              <a:ext uri="{FF2B5EF4-FFF2-40B4-BE49-F238E27FC236}">
                <a16:creationId xmlns:a16="http://schemas.microsoft.com/office/drawing/2014/main" id="{FFE0CA1C-A76D-7F48-BB17-61FAD6CA31A6}"/>
              </a:ext>
            </a:extLst>
          </p:cNvPr>
          <p:cNvSpPr txBox="1"/>
          <p:nvPr/>
        </p:nvSpPr>
        <p:spPr>
          <a:xfrm>
            <a:off x="989286" y="1556792"/>
            <a:ext cx="3450530" cy="369332"/>
          </a:xfrm>
          <a:prstGeom prst="rect">
            <a:avLst/>
          </a:prstGeom>
          <a:noFill/>
        </p:spPr>
        <p:txBody>
          <a:bodyPr wrap="square" rtlCol="0">
            <a:spAutoFit/>
          </a:bodyPr>
          <a:lstStyle/>
          <a:p>
            <a:r>
              <a:rPr kumimoji="1" lang="zh-CN" altLang="en-US" dirty="0"/>
              <a:t>（</a:t>
            </a:r>
            <a:r>
              <a:rPr kumimoji="1" lang="en-US" altLang="zh-CN" dirty="0"/>
              <a:t>1</a:t>
            </a:r>
            <a:r>
              <a:rPr kumimoji="1" lang="zh-CN" altLang="en-US" dirty="0"/>
              <a:t>）模型逆向攻击</a:t>
            </a:r>
          </a:p>
        </p:txBody>
      </p:sp>
      <p:sp>
        <p:nvSpPr>
          <p:cNvPr id="32" name="文本框 31">
            <a:extLst>
              <a:ext uri="{FF2B5EF4-FFF2-40B4-BE49-F238E27FC236}">
                <a16:creationId xmlns:a16="http://schemas.microsoft.com/office/drawing/2014/main" id="{5FA4429B-9259-004B-B306-DF356C204136}"/>
              </a:ext>
            </a:extLst>
          </p:cNvPr>
          <p:cNvSpPr txBox="1"/>
          <p:nvPr/>
        </p:nvSpPr>
        <p:spPr>
          <a:xfrm>
            <a:off x="934086" y="2123564"/>
            <a:ext cx="3948279" cy="3693319"/>
          </a:xfrm>
          <a:prstGeom prst="rect">
            <a:avLst/>
          </a:prstGeom>
          <a:noFill/>
        </p:spPr>
        <p:txBody>
          <a:bodyPr wrap="square" rtlCol="0">
            <a:spAutoFit/>
          </a:bodyPr>
          <a:lstStyle/>
          <a:p>
            <a:r>
              <a:rPr kumimoji="1" lang="zh-CN" altLang="en-US" dirty="0"/>
              <a:t>在图像分类任务中，模型最终会输出一个向量，每一个向量分量就是测试样本为该种类的概率。</a:t>
            </a:r>
            <a:endParaRPr kumimoji="1" lang="en-US" altLang="zh-CN" dirty="0"/>
          </a:p>
          <a:p>
            <a:endParaRPr kumimoji="1" lang="en-US" altLang="zh-CN" dirty="0"/>
          </a:p>
          <a:p>
            <a:r>
              <a:rPr kumimoji="1" lang="zh-CN" altLang="en-US" dirty="0"/>
              <a:t>模型逆向攻击可以通过黑盒模型输出的置信度（</a:t>
            </a:r>
            <a:r>
              <a:rPr kumimoji="1" lang="en-US" altLang="zh-CN" dirty="0"/>
              <a:t>Confidence</a:t>
            </a:r>
            <a:r>
              <a:rPr kumimoji="1" lang="zh-CN" altLang="en-US" dirty="0"/>
              <a:t>）等信息将训练集中的人脸恢复出来。他们针对常用的面部识别模型实施逆向攻击，从而得到使用者的面部信息。 </a:t>
            </a:r>
            <a:endParaRPr kumimoji="1" lang="en-US" altLang="zh-CN" dirty="0"/>
          </a:p>
          <a:p>
            <a:endParaRPr kumimoji="1" lang="en-US" altLang="zh-CN" dirty="0"/>
          </a:p>
          <a:p>
            <a:r>
              <a:rPr kumimoji="1" lang="zh-CN" altLang="en-US" dirty="0"/>
              <a:t>在面部识别火热的当下，尤其是许多支付软件已经将面部识别作为支付手段之一，隐私安全问题是重中之重。</a:t>
            </a:r>
          </a:p>
        </p:txBody>
      </p:sp>
      <p:sp>
        <p:nvSpPr>
          <p:cNvPr id="33" name="文本框 32">
            <a:extLst>
              <a:ext uri="{FF2B5EF4-FFF2-40B4-BE49-F238E27FC236}">
                <a16:creationId xmlns:a16="http://schemas.microsoft.com/office/drawing/2014/main" id="{6B4332E1-166E-C44E-BBB8-6A3A18F79DE3}"/>
              </a:ext>
            </a:extLst>
          </p:cNvPr>
          <p:cNvSpPr txBox="1"/>
          <p:nvPr/>
        </p:nvSpPr>
        <p:spPr>
          <a:xfrm>
            <a:off x="6528048" y="1556792"/>
            <a:ext cx="3168352" cy="369332"/>
          </a:xfrm>
          <a:prstGeom prst="rect">
            <a:avLst/>
          </a:prstGeom>
          <a:noFill/>
        </p:spPr>
        <p:txBody>
          <a:bodyPr wrap="square" rtlCol="0">
            <a:spAutoFit/>
          </a:bodyPr>
          <a:lstStyle/>
          <a:p>
            <a:r>
              <a:rPr kumimoji="1" lang="zh-CN" altLang="en-US" dirty="0"/>
              <a:t>（</a:t>
            </a:r>
            <a:r>
              <a:rPr kumimoji="1" lang="en-US" altLang="zh-CN" dirty="0"/>
              <a:t>2</a:t>
            </a:r>
            <a:r>
              <a:rPr kumimoji="1" lang="zh-CN" altLang="en-US" dirty="0"/>
              <a:t>）成员推断攻击</a:t>
            </a:r>
          </a:p>
        </p:txBody>
      </p:sp>
      <p:sp>
        <p:nvSpPr>
          <p:cNvPr id="34" name="文本框 33">
            <a:extLst>
              <a:ext uri="{FF2B5EF4-FFF2-40B4-BE49-F238E27FC236}">
                <a16:creationId xmlns:a16="http://schemas.microsoft.com/office/drawing/2014/main" id="{5A1FAFFD-34D3-A14E-902E-34CE783C23A1}"/>
              </a:ext>
            </a:extLst>
          </p:cNvPr>
          <p:cNvSpPr txBox="1"/>
          <p:nvPr/>
        </p:nvSpPr>
        <p:spPr>
          <a:xfrm>
            <a:off x="6721410" y="2124038"/>
            <a:ext cx="4536504" cy="2862322"/>
          </a:xfrm>
          <a:prstGeom prst="rect">
            <a:avLst/>
          </a:prstGeom>
          <a:noFill/>
        </p:spPr>
        <p:txBody>
          <a:bodyPr wrap="square" rtlCol="0">
            <a:spAutoFit/>
          </a:bodyPr>
          <a:lstStyle/>
          <a:p>
            <a:r>
              <a:rPr kumimoji="1" lang="zh-CN" altLang="en-US" dirty="0"/>
              <a:t>成员推断攻击相比于模型逆向攻击更容易实现。它是指攻击者试图推断某个人的数据是否存在于某公司的某模型的训练数据集中，如果存在，就可以推断出这个人的隐私信息。</a:t>
            </a:r>
            <a:endParaRPr kumimoji="1" lang="en-US" altLang="zh-CN" dirty="0"/>
          </a:p>
          <a:p>
            <a:endParaRPr kumimoji="1" lang="en-US" altLang="zh-CN" dirty="0"/>
          </a:p>
          <a:p>
            <a:r>
              <a:rPr kumimoji="1" lang="zh-CN" altLang="en-US" dirty="0"/>
              <a:t>这种攻击广泛应用于医疗诊断、基因测试等重要场景，它对于用户的隐私数据提出了挑战，同时，关于这种攻击技术的深入发展及其相关防御技术的探讨成为一个新的研究热点。</a:t>
            </a:r>
          </a:p>
        </p:txBody>
      </p:sp>
    </p:spTree>
    <p:extLst>
      <p:ext uri="{BB962C8B-B14F-4D97-AF65-F5344CB8AC3E}">
        <p14:creationId xmlns:p14="http://schemas.microsoft.com/office/powerpoint/2010/main" val="1872791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DF3DB0C3-D058-329C-3D6C-85C047CB473C}"/>
              </a:ext>
            </a:extLst>
          </p:cNvPr>
          <p:cNvGrpSpPr/>
          <p:nvPr/>
        </p:nvGrpSpPr>
        <p:grpSpPr>
          <a:xfrm>
            <a:off x="701199" y="276238"/>
            <a:ext cx="4286292" cy="1019823"/>
            <a:chOff x="701198" y="276236"/>
            <a:chExt cx="4286292" cy="1019823"/>
          </a:xfrm>
        </p:grpSpPr>
        <p:grpSp>
          <p:nvGrpSpPr>
            <p:cNvPr id="25" name="组合 24">
              <a:extLst>
                <a:ext uri="{FF2B5EF4-FFF2-40B4-BE49-F238E27FC236}">
                  <a16:creationId xmlns:a16="http://schemas.microsoft.com/office/drawing/2014/main" id="{1A1884BC-FE7F-F1B7-25AA-E31B6DAA4196}"/>
                </a:ext>
              </a:extLst>
            </p:cNvPr>
            <p:cNvGrpSpPr/>
            <p:nvPr/>
          </p:nvGrpSpPr>
          <p:grpSpPr>
            <a:xfrm>
              <a:off x="846119" y="333155"/>
              <a:ext cx="4141371" cy="905986"/>
              <a:chOff x="846119" y="333155"/>
              <a:chExt cx="4141371" cy="905986"/>
            </a:xfrm>
          </p:grpSpPr>
          <p:grpSp>
            <p:nvGrpSpPr>
              <p:cNvPr id="2" name="组合 1">
                <a:extLst>
                  <a:ext uri="{FF2B5EF4-FFF2-40B4-BE49-F238E27FC236}">
                    <a16:creationId xmlns:a16="http://schemas.microsoft.com/office/drawing/2014/main" id="{9636FD6A-AC80-8CDF-AA30-ED07D2874D40}"/>
                  </a:ext>
                </a:extLst>
              </p:cNvPr>
              <p:cNvGrpSpPr/>
              <p:nvPr/>
            </p:nvGrpSpPr>
            <p:grpSpPr>
              <a:xfrm>
                <a:off x="846119" y="333155"/>
                <a:ext cx="4141371" cy="905986"/>
                <a:chOff x="903371" y="249943"/>
                <a:chExt cx="5056691" cy="679699"/>
              </a:xfrm>
            </p:grpSpPr>
            <p:sp>
              <p:nvSpPr>
                <p:cNvPr id="3" name="任意多边形 29">
                  <a:extLst>
                    <a:ext uri="{FF2B5EF4-FFF2-40B4-BE49-F238E27FC236}">
                      <a16:creationId xmlns:a16="http://schemas.microsoft.com/office/drawing/2014/main" id="{FF999FE6-3A2C-D3D4-0CDD-1CBDD7C305E8}"/>
                    </a:ext>
                  </a:extLst>
                </p:cNvPr>
                <p:cNvSpPr>
                  <a:spLocks/>
                </p:cNvSpPr>
                <p:nvPr/>
              </p:nvSpPr>
              <p:spPr bwMode="auto">
                <a:xfrm>
                  <a:off x="903371" y="249943"/>
                  <a:ext cx="5056691"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882" tIns="60941" rIns="121882" bIns="60941" numCol="1" anchor="t" anchorCtr="0" compatLnSpc="1">
                  <a:prstTxWarp prst="textNoShape">
                    <a:avLst/>
                  </a:prstTxWarp>
                  <a:noAutofit/>
                </a:bodyPr>
                <a:lstStyle/>
                <a:p>
                  <a:endParaRPr lang="zh-CN" altLang="en-US">
                    <a:solidFill>
                      <a:prstClr val="black"/>
                    </a:solidFill>
                    <a:latin typeface="Times New Roman"/>
                    <a:ea typeface="阿里巴巴普惠体 Medium"/>
                    <a:cs typeface="阿里巴巴普惠体 Medium"/>
                    <a:sym typeface="Times New Roman"/>
                  </a:endParaRPr>
                </a:p>
              </p:txBody>
            </p:sp>
            <p:sp>
              <p:nvSpPr>
                <p:cNvPr id="4" name="任意多边形 30">
                  <a:extLst>
                    <a:ext uri="{FF2B5EF4-FFF2-40B4-BE49-F238E27FC236}">
                      <a16:creationId xmlns:a16="http://schemas.microsoft.com/office/drawing/2014/main" id="{50839541-2916-CE5E-DCF6-D78BDC61335E}"/>
                    </a:ext>
                  </a:extLst>
                </p:cNvPr>
                <p:cNvSpPr>
                  <a:spLocks/>
                </p:cNvSpPr>
                <p:nvPr/>
              </p:nvSpPr>
              <p:spPr bwMode="auto">
                <a:xfrm>
                  <a:off x="1010779" y="325868"/>
                  <a:ext cx="4820922"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6A92C1"/>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121882" tIns="60941" rIns="121882" bIns="60941" numCol="1" anchor="t" anchorCtr="0" compatLnSpc="1">
                  <a:prstTxWarp prst="textNoShape">
                    <a:avLst/>
                  </a:prstTxWarp>
                  <a:noAutofit/>
                </a:bodyPr>
                <a:lstStyle/>
                <a:p>
                  <a:endParaRPr lang="zh-CN" altLang="en-US">
                    <a:solidFill>
                      <a:prstClr val="black"/>
                    </a:solidFill>
                    <a:latin typeface="Times New Roman"/>
                    <a:ea typeface="阿里巴巴普惠体 Medium"/>
                    <a:cs typeface="阿里巴巴普惠体 Medium"/>
                    <a:sym typeface="Times New Roman"/>
                  </a:endParaRPr>
                </a:p>
              </p:txBody>
            </p:sp>
          </p:grpSp>
          <p:sp>
            <p:nvSpPr>
              <p:cNvPr id="8" name="ïṥliḍê">
                <a:extLst>
                  <a:ext uri="{FF2B5EF4-FFF2-40B4-BE49-F238E27FC236}">
                    <a16:creationId xmlns:a16="http://schemas.microsoft.com/office/drawing/2014/main" id="{79671E20-2EF5-FE64-E2F0-8AA5066793B7}"/>
                  </a:ext>
                </a:extLst>
              </p:cNvPr>
              <p:cNvSpPr>
                <a:spLocks/>
              </p:cNvSpPr>
              <p:nvPr/>
            </p:nvSpPr>
            <p:spPr>
              <a:xfrm>
                <a:off x="2034964" y="555314"/>
                <a:ext cx="2664295"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zh-CN" altLang="en-US" sz="2400" dirty="0">
                    <a:solidFill>
                      <a:schemeClr val="bg1"/>
                    </a:solidFill>
                    <a:latin typeface="Times New Roman"/>
                    <a:ea typeface="阿里巴巴普惠体 Medium"/>
                    <a:cs typeface="阿里巴巴普惠体 Medium"/>
                    <a:sym typeface="Times New Roman"/>
                  </a:rPr>
                  <a:t>隐私泄漏问题</a:t>
                </a:r>
              </a:p>
            </p:txBody>
          </p:sp>
        </p:grpSp>
        <p:grpSp>
          <p:nvGrpSpPr>
            <p:cNvPr id="24" name="组合 23">
              <a:extLst>
                <a:ext uri="{FF2B5EF4-FFF2-40B4-BE49-F238E27FC236}">
                  <a16:creationId xmlns:a16="http://schemas.microsoft.com/office/drawing/2014/main" id="{74977635-ABCB-2FB9-5E7C-7CAAF6649491}"/>
                </a:ext>
              </a:extLst>
            </p:cNvPr>
            <p:cNvGrpSpPr/>
            <p:nvPr/>
          </p:nvGrpSpPr>
          <p:grpSpPr>
            <a:xfrm>
              <a:off x="701198" y="276236"/>
              <a:ext cx="1150661" cy="1019823"/>
              <a:chOff x="701198" y="276236"/>
              <a:chExt cx="1150661" cy="1019823"/>
            </a:xfrm>
          </p:grpSpPr>
          <p:grpSp>
            <p:nvGrpSpPr>
              <p:cNvPr id="5" name="组合 4">
                <a:extLst>
                  <a:ext uri="{FF2B5EF4-FFF2-40B4-BE49-F238E27FC236}">
                    <a16:creationId xmlns:a16="http://schemas.microsoft.com/office/drawing/2014/main" id="{DA1DF4AC-01A9-F9C7-7EA9-21ED72348E95}"/>
                  </a:ext>
                </a:extLst>
              </p:cNvPr>
              <p:cNvGrpSpPr/>
              <p:nvPr/>
            </p:nvGrpSpPr>
            <p:grpSpPr>
              <a:xfrm rot="16200000">
                <a:off x="766617" y="210817"/>
                <a:ext cx="1019823" cy="1150661"/>
                <a:chOff x="8439634" y="3544648"/>
                <a:chExt cx="1611146" cy="1817848"/>
              </a:xfrm>
            </p:grpSpPr>
            <p:sp>
              <p:nvSpPr>
                <p:cNvPr id="9" name="Freeform 5">
                  <a:extLst>
                    <a:ext uri="{FF2B5EF4-FFF2-40B4-BE49-F238E27FC236}">
                      <a16:creationId xmlns:a16="http://schemas.microsoft.com/office/drawing/2014/main" id="{C1B93A02-4319-B50E-FC40-00516600B22E}"/>
                    </a:ext>
                  </a:extLst>
                </p:cNvPr>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882" tIns="60941" rIns="121882" bIns="60941" numCol="1" anchor="t" anchorCtr="0" compatLnSpc="1">
                  <a:prstTxWarp prst="textNoShape">
                    <a:avLst/>
                  </a:prstTxWarp>
                </a:bodyPr>
                <a:lstStyle/>
                <a:p>
                  <a:endParaRPr lang="zh-CN" altLang="en-US">
                    <a:solidFill>
                      <a:prstClr val="black"/>
                    </a:solidFill>
                    <a:latin typeface="Times New Roman"/>
                    <a:ea typeface="阿里巴巴普惠体 Medium"/>
                    <a:cs typeface="阿里巴巴普惠体 Medium"/>
                    <a:sym typeface="Times New Roman"/>
                  </a:endParaRPr>
                </a:p>
              </p:txBody>
            </p:sp>
            <p:sp>
              <p:nvSpPr>
                <p:cNvPr id="10" name="Freeform 5">
                  <a:extLst>
                    <a:ext uri="{FF2B5EF4-FFF2-40B4-BE49-F238E27FC236}">
                      <a16:creationId xmlns:a16="http://schemas.microsoft.com/office/drawing/2014/main" id="{69A04675-9940-5822-9115-070CE9C5CE72}"/>
                    </a:ext>
                  </a:extLst>
                </p:cNvPr>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6A92C1"/>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882" tIns="60941" rIns="121882" bIns="60941" numCol="1" anchor="t" anchorCtr="0" compatLnSpc="1">
                  <a:prstTxWarp prst="textNoShape">
                    <a:avLst/>
                  </a:prstTxWarp>
                </a:bodyPr>
                <a:lstStyle/>
                <a:p>
                  <a:endParaRPr lang="zh-CN" altLang="en-US" dirty="0">
                    <a:solidFill>
                      <a:prstClr val="black"/>
                    </a:solidFill>
                    <a:latin typeface="Times New Roman"/>
                    <a:ea typeface="阿里巴巴普惠体 Medium"/>
                    <a:cs typeface="阿里巴巴普惠体 Medium"/>
                    <a:sym typeface="Times New Roman"/>
                  </a:endParaRPr>
                </a:p>
              </p:txBody>
            </p:sp>
          </p:grpSp>
          <p:sp>
            <p:nvSpPr>
              <p:cNvPr id="23" name="ïṥliḍê">
                <a:extLst>
                  <a:ext uri="{FF2B5EF4-FFF2-40B4-BE49-F238E27FC236}">
                    <a16:creationId xmlns:a16="http://schemas.microsoft.com/office/drawing/2014/main" id="{8E978880-AA9F-8E49-EA12-7B8B2C71F3F5}"/>
                  </a:ext>
                </a:extLst>
              </p:cNvPr>
              <p:cNvSpPr>
                <a:spLocks/>
              </p:cNvSpPr>
              <p:nvPr/>
            </p:nvSpPr>
            <p:spPr>
              <a:xfrm>
                <a:off x="989285" y="555316"/>
                <a:ext cx="57021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r>
                  <a:rPr kumimoji="1" lang="en-US" altLang="zh-CN" sz="2400" dirty="0">
                    <a:solidFill>
                      <a:schemeClr val="bg1"/>
                    </a:solidFill>
                    <a:latin typeface="Times New Roman"/>
                    <a:ea typeface="阿里巴巴普惠体 Medium"/>
                    <a:cs typeface="阿里巴巴普惠体 Medium"/>
                    <a:sym typeface="Times New Roman"/>
                  </a:rPr>
                  <a:t>02</a:t>
                </a:r>
                <a:endParaRPr kumimoji="1" lang="zh-CN" altLang="en-US" sz="2400" dirty="0">
                  <a:solidFill>
                    <a:schemeClr val="bg1"/>
                  </a:solidFill>
                  <a:latin typeface="Times New Roman"/>
                  <a:ea typeface="阿里巴巴普惠体 Medium"/>
                  <a:cs typeface="阿里巴巴普惠体 Medium"/>
                  <a:sym typeface="Times New Roman"/>
                </a:endParaRPr>
              </a:p>
            </p:txBody>
          </p:sp>
        </p:grpSp>
      </p:grpSp>
      <p:sp>
        <p:nvSpPr>
          <p:cNvPr id="6" name="文本框 5">
            <a:extLst>
              <a:ext uri="{FF2B5EF4-FFF2-40B4-BE49-F238E27FC236}">
                <a16:creationId xmlns:a16="http://schemas.microsoft.com/office/drawing/2014/main" id="{E22B17B9-5299-DB43-B1E3-65A8444F776E}"/>
              </a:ext>
            </a:extLst>
          </p:cNvPr>
          <p:cNvSpPr txBox="1"/>
          <p:nvPr/>
        </p:nvSpPr>
        <p:spPr>
          <a:xfrm>
            <a:off x="714793" y="1478646"/>
            <a:ext cx="4890745" cy="369332"/>
          </a:xfrm>
          <a:prstGeom prst="rect">
            <a:avLst/>
          </a:prstGeom>
          <a:noFill/>
        </p:spPr>
        <p:txBody>
          <a:bodyPr wrap="square" rtlCol="0">
            <a:spAutoFit/>
          </a:bodyPr>
          <a:lstStyle/>
          <a:p>
            <a:r>
              <a:rPr kumimoji="1" lang="zh-CN" altLang="en-US" dirty="0"/>
              <a:t>（</a:t>
            </a:r>
            <a:r>
              <a:rPr kumimoji="1" lang="en-US" altLang="zh-CN" dirty="0"/>
              <a:t>3</a:t>
            </a:r>
            <a:r>
              <a:rPr kumimoji="1" lang="zh-CN" altLang="en-US" dirty="0"/>
              <a:t>）基于梯度更新的数据泄露</a:t>
            </a:r>
          </a:p>
        </p:txBody>
      </p:sp>
      <p:sp>
        <p:nvSpPr>
          <p:cNvPr id="7" name="文本框 6">
            <a:extLst>
              <a:ext uri="{FF2B5EF4-FFF2-40B4-BE49-F238E27FC236}">
                <a16:creationId xmlns:a16="http://schemas.microsoft.com/office/drawing/2014/main" id="{1A287085-8359-F74E-85D9-0A7B1E299D4D}"/>
              </a:ext>
            </a:extLst>
          </p:cNvPr>
          <p:cNvSpPr txBox="1"/>
          <p:nvPr/>
        </p:nvSpPr>
        <p:spPr>
          <a:xfrm>
            <a:off x="857261" y="1825315"/>
            <a:ext cx="3893079" cy="4801314"/>
          </a:xfrm>
          <a:prstGeom prst="rect">
            <a:avLst/>
          </a:prstGeom>
          <a:noFill/>
        </p:spPr>
        <p:txBody>
          <a:bodyPr wrap="square" rtlCol="0">
            <a:spAutoFit/>
          </a:bodyPr>
          <a:lstStyle/>
          <a:p>
            <a:r>
              <a:rPr kumimoji="1" lang="zh-CN" altLang="en-US" dirty="0"/>
              <a:t>梯度更新，就是模型每次对模型参数进行优化时，参数根据计算产生的梯度来进行更新。事实上，在训练过程中不断产生的梯度同样隐含着某些隐私信息。</a:t>
            </a:r>
            <a:endParaRPr kumimoji="1" lang="en-US" altLang="zh-CN" dirty="0"/>
          </a:p>
          <a:p>
            <a:endParaRPr kumimoji="1" lang="en-US" altLang="zh-CN" dirty="0"/>
          </a:p>
          <a:p>
            <a:r>
              <a:rPr kumimoji="1" lang="zh-CN" altLang="en-US" dirty="0"/>
              <a:t>在</a:t>
            </a:r>
            <a:r>
              <a:rPr kumimoji="1" lang="en-US" altLang="zh-CN" dirty="0"/>
              <a:t>DLG</a:t>
            </a:r>
            <a:r>
              <a:rPr kumimoji="1" lang="zh-CN" altLang="en-US" dirty="0"/>
              <a:t>中，随机生成一对虚拟的输入和标签，并执行通常的前向和反向传播。此时虚拟标签并不会像传统优化一样更新权重，而是更新了输入和标签，来减小虚拟梯度与真实梯度的差异。</a:t>
            </a:r>
            <a:endParaRPr kumimoji="1" lang="en-US" altLang="zh-CN" dirty="0"/>
          </a:p>
          <a:p>
            <a:endParaRPr kumimoji="1" lang="en-US" altLang="zh-CN" dirty="0"/>
          </a:p>
          <a:p>
            <a:r>
              <a:rPr kumimoji="1" lang="zh-CN" altLang="en-US" dirty="0"/>
              <a:t>当攻击结束之后，尽管并不是完全相同，私人数据已经基本全部暴露。并且，整个过程中只需要训练集的原始信息，不需要任何额外信息。</a:t>
            </a:r>
          </a:p>
        </p:txBody>
      </p:sp>
      <p:pic>
        <p:nvPicPr>
          <p:cNvPr id="11" name="图片 10">
            <a:extLst>
              <a:ext uri="{FF2B5EF4-FFF2-40B4-BE49-F238E27FC236}">
                <a16:creationId xmlns:a16="http://schemas.microsoft.com/office/drawing/2014/main" id="{AE55BAC5-3107-2848-9C98-E990CD486A36}"/>
              </a:ext>
            </a:extLst>
          </p:cNvPr>
          <p:cNvPicPr>
            <a:picLocks noChangeAspect="1"/>
          </p:cNvPicPr>
          <p:nvPr/>
        </p:nvPicPr>
        <p:blipFill>
          <a:blip r:embed="rId2"/>
          <a:stretch>
            <a:fillRect/>
          </a:stretch>
        </p:blipFill>
        <p:spPr>
          <a:xfrm>
            <a:off x="4987491" y="1825315"/>
            <a:ext cx="6855155" cy="3207370"/>
          </a:xfrm>
          <a:prstGeom prst="rect">
            <a:avLst/>
          </a:prstGeom>
        </p:spPr>
      </p:pic>
      <p:sp>
        <p:nvSpPr>
          <p:cNvPr id="12" name="文本框 11">
            <a:extLst>
              <a:ext uri="{FF2B5EF4-FFF2-40B4-BE49-F238E27FC236}">
                <a16:creationId xmlns:a16="http://schemas.microsoft.com/office/drawing/2014/main" id="{2B1C9749-8058-BA41-98D1-DF1DE39F383D}"/>
              </a:ext>
            </a:extLst>
          </p:cNvPr>
          <p:cNvSpPr txBox="1"/>
          <p:nvPr/>
        </p:nvSpPr>
        <p:spPr>
          <a:xfrm>
            <a:off x="5556557" y="5144911"/>
            <a:ext cx="5717021" cy="369332"/>
          </a:xfrm>
          <a:prstGeom prst="rect">
            <a:avLst/>
          </a:prstGeom>
          <a:noFill/>
        </p:spPr>
        <p:txBody>
          <a:bodyPr wrap="square" rtlCol="0">
            <a:spAutoFit/>
          </a:bodyPr>
          <a:lstStyle/>
          <a:p>
            <a:r>
              <a:rPr kumimoji="1" lang="zh-CN" altLang="en-US" dirty="0"/>
              <a:t>图五：深度梯度泄漏（</a:t>
            </a:r>
            <a:r>
              <a:rPr kumimoji="1" lang="en-US" altLang="zh-CN" dirty="0"/>
              <a:t>Deep Leakage from Gradients</a:t>
            </a:r>
            <a:r>
              <a:rPr kumimoji="1" lang="zh-CN" altLang="en-US" dirty="0"/>
              <a:t>）</a:t>
            </a:r>
          </a:p>
        </p:txBody>
      </p:sp>
    </p:spTree>
    <p:extLst>
      <p:ext uri="{BB962C8B-B14F-4D97-AF65-F5344CB8AC3E}">
        <p14:creationId xmlns:p14="http://schemas.microsoft.com/office/powerpoint/2010/main" val="25876796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5737aa80-7a68-4231-b012-599ad0f19bfe&quot;,&quot;Name&quot;:&quot;常用&quot;,&quot;Kind&quot;:&quot;Custom&quot;,&quot;OldGuidesSetting&quot;:{&quot;HeaderHeight&quot;:15.0,&quot;FooterHeight&quot;:9.0,&quot;SideMargin&quot;:7.0,&quot;TopMargin&quot;:0.0,&quot;BottomMargin&quot;:0.0,&quot;IntervalMargin&quot;:1.5}}"/>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06.958031496063,&quot;left&quot;:52,&quot;top&quot;:139.591968503937,&quot;width&quot;:855}"/>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06.958031496063,&quot;left&quot;:52,&quot;top&quot;:139.591968503937,&quot;width&quot;:855}"/>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06.958031496063,&quot;left&quot;:52,&quot;top&quot;:139.591968503937,&quot;width&quot;:855}"/>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3373</TotalTime>
  <Words>2019</Words>
  <Application>Microsoft Office PowerPoint</Application>
  <PresentationFormat>宽屏</PresentationFormat>
  <Paragraphs>146</Paragraphs>
  <Slides>19</Slides>
  <Notes>2</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1</vt:i4>
      </vt:variant>
      <vt:variant>
        <vt:lpstr>幻灯片标题</vt:lpstr>
      </vt:variant>
      <vt:variant>
        <vt:i4>19</vt:i4>
      </vt:variant>
    </vt:vector>
  </HeadingPairs>
  <TitlesOfParts>
    <vt:vector size="29" baseType="lpstr">
      <vt:lpstr>阿里巴巴普惠体 Heavy</vt:lpstr>
      <vt:lpstr>等线</vt:lpstr>
      <vt:lpstr>等线 Light</vt:lpstr>
      <vt:lpstr>宋体</vt:lpstr>
      <vt:lpstr>微软雅黑</vt:lpstr>
      <vt:lpstr>Arial</vt:lpstr>
      <vt:lpstr>Times New Roman</vt:lpstr>
      <vt:lpstr>第一PPT，www.1ppt.com</vt:lpstr>
      <vt:lpstr>自定义设计方案</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工作总结</dc:title>
  <dc:creator>第一PPT，www.1ppt.com</dc:creator>
  <cp:keywords>www.1ppt.com</cp:keywords>
  <dc:description>第一PPT</dc:description>
  <cp:lastModifiedBy>Hs Kmoon_</cp:lastModifiedBy>
  <cp:revision>28</cp:revision>
  <dcterms:created xsi:type="dcterms:W3CDTF">2022-11-04T07:41:59Z</dcterms:created>
  <dcterms:modified xsi:type="dcterms:W3CDTF">2024-10-23T03:32:18Z</dcterms:modified>
</cp:coreProperties>
</file>